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78" r:id="rId3"/>
    <p:sldId id="383" r:id="rId4"/>
    <p:sldId id="384" r:id="rId5"/>
    <p:sldId id="342" r:id="rId6"/>
    <p:sldId id="386" r:id="rId7"/>
    <p:sldId id="385" r:id="rId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CA CAPOTUMMINO Vincent" initials="VCV" lastIdx="1" clrIdx="1">
    <p:extLst>
      <p:ext uri="{19B8F6BF-5375-455C-9EA6-DF929625EA0E}">
        <p15:presenceInfo xmlns:p15="http://schemas.microsoft.com/office/powerpoint/2012/main" userId="S-1-5-21-2143182490-767438357-2122337923-287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36A"/>
    <a:srgbClr val="E5005B"/>
    <a:srgbClr val="505306"/>
    <a:srgbClr val="385D8A"/>
    <a:srgbClr val="9D9D9D"/>
    <a:srgbClr val="ECEBF0"/>
    <a:srgbClr val="B9C51D"/>
    <a:srgbClr val="E3EB79"/>
    <a:srgbClr val="0095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59" autoAdjust="0"/>
    <p:restoredTop sz="78582" autoAdjust="0"/>
  </p:normalViewPr>
  <p:slideViewPr>
    <p:cSldViewPr>
      <p:cViewPr varScale="1">
        <p:scale>
          <a:sx n="91" d="100"/>
          <a:sy n="91" d="100"/>
        </p:scale>
        <p:origin x="2562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5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E70BA8-0D89-455F-977E-53A454DC1F51}" type="datetimeFigureOut">
              <a:rPr lang="fr-FR" smtClean="0"/>
              <a:t>19/02/2020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9324DE-C677-4ECD-AECF-3E484771EE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131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54D14-3EC8-467F-92E0-5E1073C1D4D3}" type="datetimeFigureOut">
              <a:rPr lang="fr-FR" smtClean="0"/>
              <a:pPr/>
              <a:t>19/02/2020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1D662-5023-49C0-A73A-3EAB7C73487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447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1D662-5023-49C0-A73A-3EAB7C73487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460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1D662-5023-49C0-A73A-3EAB7C73487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297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1D662-5023-49C0-A73A-3EAB7C734878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866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1D662-5023-49C0-A73A-3EAB7C73487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67922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1D662-5023-49C0-A73A-3EAB7C734878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2520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1D662-5023-49C0-A73A-3EAB7C73487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852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1D662-5023-49C0-A73A-3EAB7C73487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60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94988" cy="756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Ellipse 2"/>
          <p:cNvSpPr/>
          <p:nvPr userDrawn="1"/>
        </p:nvSpPr>
        <p:spPr>
          <a:xfrm>
            <a:off x="1475656" y="3140968"/>
            <a:ext cx="2520280" cy="237626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08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28600" y="-1179512"/>
            <a:ext cx="4080227" cy="336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Connecteur droit 10"/>
          <p:cNvCxnSpPr/>
          <p:nvPr userDrawn="1"/>
        </p:nvCxnSpPr>
        <p:spPr>
          <a:xfrm>
            <a:off x="1475656" y="1484784"/>
            <a:ext cx="6552728" cy="0"/>
          </a:xfrm>
          <a:prstGeom prst="line">
            <a:avLst/>
          </a:prstGeom>
          <a:ln w="19050">
            <a:solidFill>
              <a:srgbClr val="9D9D9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864225"/>
            <a:ext cx="1057275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ZoneTexte 9"/>
          <p:cNvSpPr txBox="1"/>
          <p:nvPr userDrawn="1"/>
        </p:nvSpPr>
        <p:spPr>
          <a:xfrm>
            <a:off x="8225323" y="624842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148B8A5-C8F2-424B-AF89-04DF27DBE14B}" type="slidenum">
              <a:rPr lang="fr-FR" sz="1200" smtClean="0">
                <a:solidFill>
                  <a:srgbClr val="E5005B"/>
                </a:solidFill>
              </a:rPr>
              <a:pPr/>
              <a:t>‹N°›</a:t>
            </a:fld>
            <a:endParaRPr lang="fr-FR" sz="1600" dirty="0">
              <a:solidFill>
                <a:srgbClr val="E5005B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19857" r="22240" b="9339"/>
          <a:stretch>
            <a:fillRect/>
          </a:stretch>
        </p:blipFill>
        <p:spPr bwMode="auto">
          <a:xfrm>
            <a:off x="1259632" y="0"/>
            <a:ext cx="61926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  <p:sldLayoutId id="2147483651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ircantec.retraites.f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npel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75856" y="2197892"/>
            <a:ext cx="51845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600" dirty="0">
                <a:solidFill>
                  <a:srgbClr val="E5005B"/>
                </a:solidFill>
                <a:latin typeface="Avenir LT Std 65 Medium" pitchFamily="34" charset="0"/>
              </a:rPr>
              <a:t>La protection sociale des élus </a:t>
            </a:r>
            <a:r>
              <a:rPr lang="fr-FR" sz="3600" dirty="0" smtClean="0">
                <a:solidFill>
                  <a:srgbClr val="E5005B"/>
                </a:solidFill>
                <a:latin typeface="Avenir LT Std 65 Medium" pitchFamily="34" charset="0"/>
              </a:rPr>
              <a:t>locaux</a:t>
            </a:r>
          </a:p>
          <a:p>
            <a:pPr algn="r"/>
            <a:endParaRPr lang="fr-FR" sz="3600" dirty="0">
              <a:solidFill>
                <a:srgbClr val="E5005B"/>
              </a:solidFill>
              <a:latin typeface="Avenir LT Std 65 Medium" pitchFamily="34" charset="0"/>
            </a:endParaRPr>
          </a:p>
          <a:p>
            <a:pPr algn="r"/>
            <a:r>
              <a:rPr lang="fr-FR" sz="2800" dirty="0">
                <a:solidFill>
                  <a:srgbClr val="50536A"/>
                </a:solidFill>
                <a:latin typeface="Avenir LT Std 65 Medium" pitchFamily="34" charset="0"/>
              </a:rPr>
              <a:t>Cotisation à l’assurance Retraite</a:t>
            </a:r>
          </a:p>
          <a:p>
            <a:pPr algn="r"/>
            <a:endParaRPr lang="fr-FR" sz="3600" dirty="0">
              <a:solidFill>
                <a:srgbClr val="E5005B"/>
              </a:solidFill>
              <a:latin typeface="Avenir LT Std 65 Medium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043608" y="2674947"/>
            <a:ext cx="77768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7269163" algn="l"/>
              </a:tabLst>
              <a:defRPr/>
            </a:pPr>
            <a:r>
              <a:rPr lang="fr-FR" sz="1000" dirty="0">
                <a:solidFill>
                  <a:srgbClr val="50536A"/>
                </a:solidFill>
                <a:latin typeface="Avenir LT Std 45 Book" panose="020B0502020203020204" pitchFamily="34" charset="0"/>
              </a:rPr>
              <a:t>	</a:t>
            </a:r>
            <a:endParaRPr lang="fr-FR" sz="2800" dirty="0">
              <a:solidFill>
                <a:srgbClr val="50536A"/>
              </a:solidFill>
              <a:latin typeface="Avenir LT Std 45 Book" panose="020B0502020203020204" pitchFamily="34" charset="0"/>
            </a:endParaRPr>
          </a:p>
        </p:txBody>
      </p:sp>
      <p:sp>
        <p:nvSpPr>
          <p:cNvPr id="4" name="AutoShape 2" descr="Résultat de recherche d'images pour &quot;ADM74 logo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03648" y="879103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E5005B"/>
                </a:solidFill>
                <a:latin typeface="Rimouski Lt" panose="020F0306020000020004" pitchFamily="34" charset="0"/>
              </a:rPr>
              <a:t>Régime </a:t>
            </a:r>
            <a:r>
              <a:rPr lang="fr-FR" sz="2400" b="1" dirty="0">
                <a:solidFill>
                  <a:srgbClr val="E5005B"/>
                </a:solidFill>
                <a:latin typeface="Rimouski Lt" panose="020F0306020000020004" pitchFamily="34" charset="0"/>
              </a:rPr>
              <a:t>de base</a:t>
            </a:r>
          </a:p>
          <a:p>
            <a:endParaRPr lang="fr-FR" sz="2400" dirty="0">
              <a:solidFill>
                <a:srgbClr val="E5005B"/>
              </a:solidFill>
              <a:latin typeface="Rimouski Lt" panose="020F03060200000200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652120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496677" y="60865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20212" y="1844824"/>
            <a:ext cx="864427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r>
              <a:rPr lang="fr-FR" sz="2000" b="1" dirty="0"/>
              <a:t>Quand : </a:t>
            </a:r>
            <a:r>
              <a:rPr lang="fr-FR" sz="2000" dirty="0"/>
              <a:t>	Depuis le 1</a:t>
            </a:r>
            <a:r>
              <a:rPr lang="fr-FR" sz="2000" baseline="30000" dirty="0"/>
              <a:t>er</a:t>
            </a:r>
            <a:r>
              <a:rPr lang="fr-FR" sz="2000" dirty="0"/>
              <a:t> janvier 2013</a:t>
            </a:r>
          </a:p>
          <a:p>
            <a:endParaRPr lang="fr-FR" sz="2000" dirty="0"/>
          </a:p>
          <a:p>
            <a:r>
              <a:rPr lang="fr-FR" sz="2000" b="1" dirty="0"/>
              <a:t>Qui : </a:t>
            </a:r>
            <a:r>
              <a:rPr lang="fr-FR" sz="2000" dirty="0"/>
              <a:t>		Elus des communes, départements, régions et </a:t>
            </a:r>
          </a:p>
          <a:p>
            <a:r>
              <a:rPr lang="fr-FR" sz="2000" dirty="0"/>
              <a:t>		établissements publics de coopération intercommunales</a:t>
            </a:r>
          </a:p>
          <a:p>
            <a:endParaRPr lang="fr-FR" sz="2000" dirty="0"/>
          </a:p>
          <a:p>
            <a:r>
              <a:rPr lang="fr-FR" sz="2000" b="1" dirty="0"/>
              <a:t>Conditions : </a:t>
            </a:r>
            <a:r>
              <a:rPr lang="fr-FR" sz="2000" dirty="0"/>
              <a:t>	Si le montant des indemnités est supérieur à la moitié</a:t>
            </a:r>
          </a:p>
          <a:p>
            <a:r>
              <a:rPr lang="fr-FR" sz="2000" dirty="0"/>
              <a:t>		du plafond SS, soit pour </a:t>
            </a:r>
            <a:r>
              <a:rPr lang="fr-FR" sz="2000" dirty="0" smtClean="0"/>
              <a:t>2020, 1 714 €</a:t>
            </a:r>
            <a:endParaRPr lang="fr-FR" sz="2000" dirty="0"/>
          </a:p>
          <a:p>
            <a:r>
              <a:rPr lang="fr-FR" sz="2000" dirty="0"/>
              <a:t>		</a:t>
            </a:r>
            <a:r>
              <a:rPr lang="fr-FR" sz="2000" i="1" dirty="0"/>
              <a:t>Pour les élus ayant suspendu leur activité pour se</a:t>
            </a:r>
          </a:p>
          <a:p>
            <a:r>
              <a:rPr lang="fr-FR" sz="2000" i="1" dirty="0"/>
              <a:t>		consacrer à leur mandat, il n’y a pas de seuil d’affiliation</a:t>
            </a:r>
          </a:p>
          <a:p>
            <a:endParaRPr lang="fr-FR" sz="2000" dirty="0"/>
          </a:p>
          <a:p>
            <a:r>
              <a:rPr lang="fr-FR" sz="2000" b="1" dirty="0"/>
              <a:t>Droits : </a:t>
            </a:r>
            <a:r>
              <a:rPr lang="fr-FR" sz="2000" dirty="0"/>
              <a:t>	</a:t>
            </a:r>
            <a:r>
              <a:rPr lang="fr-FR" sz="2000" dirty="0" smtClean="0"/>
              <a:t>Acquisition </a:t>
            </a:r>
            <a:r>
              <a:rPr lang="fr-FR" sz="2000" dirty="0"/>
              <a:t>des droits à l’assurance vieillesse sous</a:t>
            </a:r>
          </a:p>
          <a:p>
            <a:r>
              <a:rPr lang="fr-FR" sz="2000" dirty="0"/>
              <a:t>		réserve de ne pas être déjà pensionné (Cumul Emploi</a:t>
            </a:r>
          </a:p>
          <a:p>
            <a:r>
              <a:rPr lang="fr-FR" sz="2000" dirty="0"/>
              <a:t>		Retraite)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076056" y="2276872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528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03648" y="879103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E5005B"/>
                </a:solidFill>
                <a:latin typeface="Rimouski Lt" panose="020F0306020000020004" pitchFamily="34" charset="0"/>
              </a:rPr>
              <a:t>Régime </a:t>
            </a:r>
            <a:r>
              <a:rPr lang="fr-FR" sz="2400" b="1" dirty="0">
                <a:solidFill>
                  <a:srgbClr val="E5005B"/>
                </a:solidFill>
                <a:latin typeface="Rimouski Lt" panose="020F0306020000020004" pitchFamily="34" charset="0"/>
              </a:rPr>
              <a:t>complémentaire obligatoire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652120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496677" y="60865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954351" y="2420015"/>
            <a:ext cx="74539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r>
              <a:rPr lang="fr-FR" sz="2000" dirty="0"/>
              <a:t>Depuis 1973 	pour les mandats communaux, présidents et </a:t>
            </a:r>
            <a:endParaRPr lang="fr-FR" sz="2000" dirty="0" smtClean="0"/>
          </a:p>
          <a:p>
            <a:r>
              <a:rPr lang="fr-FR" sz="2000" dirty="0" smtClean="0"/>
              <a:t>		vice-présidents </a:t>
            </a:r>
            <a:r>
              <a:rPr lang="fr-FR" sz="2000" dirty="0"/>
              <a:t>des communautés urbaines</a:t>
            </a:r>
          </a:p>
          <a:p>
            <a:endParaRPr lang="fr-FR" sz="2000" dirty="0"/>
          </a:p>
          <a:p>
            <a:r>
              <a:rPr lang="fr-FR" sz="2000" dirty="0"/>
              <a:t>Depuis 1988 	pour les présidents, délégués régionaux et</a:t>
            </a:r>
          </a:p>
          <a:p>
            <a:r>
              <a:rPr lang="fr-FR" sz="2000" dirty="0"/>
              <a:t>		interdépartementaux des CNFPT</a:t>
            </a:r>
          </a:p>
          <a:p>
            <a:endParaRPr lang="fr-FR" sz="2000" dirty="0"/>
          </a:p>
          <a:p>
            <a:r>
              <a:rPr lang="fr-FR" sz="2000" dirty="0"/>
              <a:t>Depuis 1992 	pour les mandats départementaux, régionaux </a:t>
            </a:r>
            <a:r>
              <a:rPr lang="fr-FR" sz="2000" dirty="0" smtClean="0"/>
              <a:t>		et au sein</a:t>
            </a:r>
            <a:r>
              <a:rPr lang="fr-FR" sz="2000" dirty="0"/>
              <a:t> </a:t>
            </a:r>
            <a:r>
              <a:rPr lang="fr-FR" sz="2000" dirty="0" smtClean="0"/>
              <a:t>d’un </a:t>
            </a:r>
            <a:r>
              <a:rPr lang="fr-FR" sz="2000" dirty="0"/>
              <a:t>EPCI</a:t>
            </a:r>
          </a:p>
          <a:p>
            <a:endParaRPr lang="fr-FR" sz="2000" dirty="0"/>
          </a:p>
          <a:p>
            <a:r>
              <a:rPr lang="fr-FR" sz="2000" dirty="0"/>
              <a:t>Depuis 2004 	pour les présidents et vice-présidents d’un CA </a:t>
            </a:r>
            <a:r>
              <a:rPr lang="fr-FR" sz="2000" dirty="0" smtClean="0"/>
              <a:t>		de </a:t>
            </a:r>
            <a:r>
              <a:rPr lang="fr-FR" sz="2000" dirty="0"/>
              <a:t>SDIS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5076056" y="2276872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</a:p>
        </p:txBody>
      </p:sp>
      <p:pic>
        <p:nvPicPr>
          <p:cNvPr id="5" name="Image 4" descr="Une image contenant dessin&#10;&#10;Description générée automatiquement">
            <a:extLst>
              <a:ext uri="{FF2B5EF4-FFF2-40B4-BE49-F238E27FC236}">
                <a16:creationId xmlns:a16="http://schemas.microsoft.com/office/drawing/2014/main" xmlns="" id="{BB9CB722-2D52-3042-A4BA-DCCD9E7AA4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351" y="1654572"/>
            <a:ext cx="192405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87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652120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496677" y="60865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076056" y="2276872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</a:p>
        </p:txBody>
      </p:sp>
      <p:pic>
        <p:nvPicPr>
          <p:cNvPr id="5" name="Image 4" descr="Une image contenant dessin&#10;&#10;Description générée automatiquement">
            <a:extLst>
              <a:ext uri="{FF2B5EF4-FFF2-40B4-BE49-F238E27FC236}">
                <a16:creationId xmlns:a16="http://schemas.microsoft.com/office/drawing/2014/main" xmlns="" id="{BB9CB722-2D52-3042-A4BA-DCCD9E7AA4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351" y="1654572"/>
            <a:ext cx="1924050" cy="622300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47E6BF5E-A555-5343-BEC2-45A74A806382}"/>
              </a:ext>
            </a:extLst>
          </p:cNvPr>
          <p:cNvSpPr txBox="1"/>
          <p:nvPr/>
        </p:nvSpPr>
        <p:spPr>
          <a:xfrm>
            <a:off x="1202333" y="2619555"/>
            <a:ext cx="75260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r>
              <a:rPr lang="fr-FR" sz="2000" b="1" dirty="0"/>
              <a:t>Après cessation du ou des mandats exercé(s)</a:t>
            </a:r>
            <a:r>
              <a:rPr lang="fr-FR" sz="1400" b="1" dirty="0"/>
              <a:t> </a:t>
            </a:r>
            <a:r>
              <a:rPr lang="fr-FR" sz="2000" b="1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Faire votre demande* sur votre espace personnalisé </a:t>
            </a:r>
            <a:r>
              <a:rPr lang="fr-FR" sz="2000" dirty="0">
                <a:hlinkClick r:id="rId4"/>
              </a:rPr>
              <a:t>www.ircantec.retraites.fr</a:t>
            </a:r>
            <a:endParaRPr lang="fr-F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/>
              <a:t>Si vous percevez déjà une retraite pour un autre mandat, vous devez contacter le 02 41 05 25 </a:t>
            </a:r>
            <a:r>
              <a:rPr lang="fr-FR" sz="2000" dirty="0" smtClean="0"/>
              <a:t>25</a:t>
            </a:r>
            <a:endParaRPr lang="fr-FR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6A0D5DE-0193-BF4D-9832-316C4A1965E6}"/>
              </a:ext>
            </a:extLst>
          </p:cNvPr>
          <p:cNvSpPr/>
          <p:nvPr/>
        </p:nvSpPr>
        <p:spPr>
          <a:xfrm>
            <a:off x="791580" y="6519446"/>
            <a:ext cx="8064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50536A"/>
                </a:solidFill>
                <a:latin typeface="Avenir LT Std 45 Book" panose="020B05020202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*dans les six mois suivants la fin de mandat. </a:t>
            </a:r>
            <a:r>
              <a:rPr lang="fr-FR" sz="1600" b="1" dirty="0">
                <a:solidFill>
                  <a:srgbClr val="E5005B"/>
                </a:solidFill>
                <a:latin typeface="Avenir LT Std 45 Book" panose="020B05020202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Pas de rétroactivité possible au-delà</a:t>
            </a:r>
            <a:r>
              <a:rPr lang="fr-FR" sz="1600" b="1" dirty="0">
                <a:solidFill>
                  <a:srgbClr val="50536A"/>
                </a:solidFill>
                <a:latin typeface="Avenir LT Std 45 Book" panose="020B05020202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fr-FR" sz="1600" dirty="0">
              <a:solidFill>
                <a:srgbClr val="50536A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403648" y="879103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E5005B"/>
                </a:solidFill>
                <a:latin typeface="Rimouski Lt" panose="020F0306020000020004" pitchFamily="34" charset="0"/>
              </a:rPr>
              <a:t>Régime </a:t>
            </a:r>
            <a:r>
              <a:rPr lang="fr-FR" sz="2400" b="1" dirty="0">
                <a:solidFill>
                  <a:srgbClr val="E5005B"/>
                </a:solidFill>
                <a:latin typeface="Rimouski Lt" panose="020F0306020000020004" pitchFamily="34" charset="0"/>
              </a:rPr>
              <a:t>complémentaire obligatoire</a:t>
            </a:r>
          </a:p>
        </p:txBody>
      </p:sp>
    </p:spTree>
    <p:extLst>
      <p:ext uri="{BB962C8B-B14F-4D97-AF65-F5344CB8AC3E}">
        <p14:creationId xmlns:p14="http://schemas.microsoft.com/office/powerpoint/2010/main" val="4253738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99592" y="6459704"/>
            <a:ext cx="8064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50536A"/>
                </a:solidFill>
                <a:latin typeface="Avenir LT Std 45 Book" panose="020B05020202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*loi n°92-108 du 3 février 1992, modifiée par la loi du 7 décembre 2012</a:t>
            </a:r>
            <a:endParaRPr lang="fr-FR" sz="1600" dirty="0">
              <a:solidFill>
                <a:srgbClr val="50536A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792CCE53-EE37-6F48-9512-3CFCDDB99444}"/>
              </a:ext>
            </a:extLst>
          </p:cNvPr>
          <p:cNvSpPr txBox="1"/>
          <p:nvPr/>
        </p:nvSpPr>
        <p:spPr>
          <a:xfrm>
            <a:off x="1164294" y="1844824"/>
            <a:ext cx="724745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r>
              <a:rPr lang="fr-FR" sz="2000" dirty="0"/>
              <a:t>Existe depuis 1992*</a:t>
            </a:r>
          </a:p>
          <a:p>
            <a:endParaRPr lang="fr-FR" sz="2000" dirty="0"/>
          </a:p>
          <a:p>
            <a:r>
              <a:rPr lang="fr-FR" sz="2000" dirty="0"/>
              <a:t>Depuis 2013, droit ouvert à tous les élus locaux qui perçoivent une indemnité de </a:t>
            </a:r>
            <a:r>
              <a:rPr lang="fr-FR" sz="2000" dirty="0" smtClean="0"/>
              <a:t>fonction</a:t>
            </a:r>
            <a:endParaRPr lang="fr-FR" sz="2000" dirty="0"/>
          </a:p>
          <a:p>
            <a:endParaRPr lang="fr-FR" sz="2000" dirty="0"/>
          </a:p>
          <a:p>
            <a:r>
              <a:rPr lang="fr-FR" sz="2000" dirty="0"/>
              <a:t>Dispositif par capitalisation avec versement d’une rente à vie à partir de 55 ans </a:t>
            </a:r>
          </a:p>
          <a:p>
            <a:endParaRPr lang="fr-FR" sz="2000" dirty="0"/>
          </a:p>
          <a:p>
            <a:r>
              <a:rPr lang="fr-FR" sz="2000" dirty="0"/>
              <a:t>Participation de la collectivité sans délibération </a:t>
            </a:r>
            <a:r>
              <a:rPr lang="fr-FR" sz="1400" dirty="0"/>
              <a:t>(article L.2321-2 du CGCT)</a:t>
            </a:r>
          </a:p>
          <a:p>
            <a:endParaRPr lang="fr-FR" sz="2000" dirty="0">
              <a:solidFill>
                <a:srgbClr val="E5005B"/>
              </a:solidFill>
              <a:latin typeface="Avenir LT Std 65 Medium" panose="020B0603020203020204" pitchFamily="34" charset="0"/>
              <a:ea typeface="ＭＳ Ｐゴシック" charset="0"/>
            </a:endParaRPr>
          </a:p>
          <a:p>
            <a:r>
              <a:rPr lang="fr-FR" sz="2000" dirty="0"/>
              <a:t>Rachat d’années de mandats antérieurs possible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367644" y="868220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E5005B"/>
                </a:solidFill>
                <a:latin typeface="Rimouski Lt" panose="020F0306020000020004" pitchFamily="34" charset="0"/>
              </a:rPr>
              <a:t>Régime </a:t>
            </a:r>
            <a:r>
              <a:rPr lang="fr-FR" sz="2400" b="1" dirty="0">
                <a:solidFill>
                  <a:srgbClr val="E5005B"/>
                </a:solidFill>
                <a:latin typeface="Rimouski Lt" panose="020F0306020000020004" pitchFamily="34" charset="0"/>
              </a:rPr>
              <a:t>supplémentaire facultatif</a:t>
            </a:r>
          </a:p>
        </p:txBody>
      </p:sp>
    </p:spTree>
    <p:extLst>
      <p:ext uri="{BB962C8B-B14F-4D97-AF65-F5344CB8AC3E}">
        <p14:creationId xmlns:p14="http://schemas.microsoft.com/office/powerpoint/2010/main" val="114232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BF0FC170-D134-8A4A-A62D-9F18D7A7F7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08920"/>
            <a:ext cx="2376264" cy="1875071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792CCE53-EE37-6F48-9512-3CFCDDB99444}"/>
              </a:ext>
            </a:extLst>
          </p:cNvPr>
          <p:cNvSpPr txBox="1"/>
          <p:nvPr/>
        </p:nvSpPr>
        <p:spPr>
          <a:xfrm>
            <a:off x="1" y="180475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pPr algn="ctr"/>
            <a:r>
              <a:rPr lang="fr-FR" sz="2000" dirty="0">
                <a:latin typeface="Avenir LT Std 65 Medium" panose="020B0603020203020204" pitchFamily="34" charset="0"/>
                <a:ea typeface="ＭＳ Ｐゴシック" charset="0"/>
              </a:rPr>
              <a:t>Deux organismes</a:t>
            </a:r>
          </a:p>
        </p:txBody>
      </p:sp>
      <p:pic>
        <p:nvPicPr>
          <p:cNvPr id="4" name="Image 3" descr="Une image contenant dessin&#10;&#10;Description générée automatiquement">
            <a:extLst>
              <a:ext uri="{FF2B5EF4-FFF2-40B4-BE49-F238E27FC236}">
                <a16:creationId xmlns:a16="http://schemas.microsoft.com/office/drawing/2014/main" xmlns="" id="{393E45C2-4D3C-F243-BC0B-546810E0CD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381952"/>
            <a:ext cx="3333773" cy="95706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368CD89D-F48F-A840-ACD1-E14775339E9E}"/>
              </a:ext>
            </a:extLst>
          </p:cNvPr>
          <p:cNvSpPr txBox="1"/>
          <p:nvPr/>
        </p:nvSpPr>
        <p:spPr>
          <a:xfrm>
            <a:off x="4111174" y="349115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BCCE2A9-213B-5746-BB8A-B9797CC9DE7A}"/>
              </a:ext>
            </a:extLst>
          </p:cNvPr>
          <p:cNvSpPr/>
          <p:nvPr/>
        </p:nvSpPr>
        <p:spPr>
          <a:xfrm>
            <a:off x="1547664" y="4664432"/>
            <a:ext cx="320378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solidFill>
                  <a:srgbClr val="50536A"/>
                </a:solidFill>
                <a:latin typeface="Avenir LT Std 45 Book" panose="020B05020202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fr-FR" sz="1600" b="1" dirty="0" smtClean="0">
                <a:solidFill>
                  <a:srgbClr val="50536A"/>
                </a:solidFill>
                <a:latin typeface="Avenir LT Std 45 Book" panose="020B05020202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créé </a:t>
            </a:r>
            <a:r>
              <a:rPr lang="fr-FR" sz="1600" b="1" dirty="0">
                <a:solidFill>
                  <a:srgbClr val="50536A"/>
                </a:solidFill>
                <a:latin typeface="Avenir LT Std 45 Book" panose="020B0502020203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l’Association des maires de France et des présidents d’intercommunalité</a:t>
            </a:r>
            <a:endParaRPr lang="fr-FR" sz="1600" dirty="0">
              <a:solidFill>
                <a:srgbClr val="50536A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67644" y="868220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E5005B"/>
                </a:solidFill>
                <a:latin typeface="Rimouski Lt" panose="020F0306020000020004" pitchFamily="34" charset="0"/>
              </a:rPr>
              <a:t>Régime </a:t>
            </a:r>
            <a:r>
              <a:rPr lang="fr-FR" sz="2400" b="1" dirty="0">
                <a:solidFill>
                  <a:srgbClr val="E5005B"/>
                </a:solidFill>
                <a:latin typeface="Rimouski Lt" panose="020F0306020000020004" pitchFamily="34" charset="0"/>
              </a:rPr>
              <a:t>supplémentaire facultatif</a:t>
            </a:r>
          </a:p>
        </p:txBody>
      </p:sp>
    </p:spTree>
    <p:extLst>
      <p:ext uri="{BB962C8B-B14F-4D97-AF65-F5344CB8AC3E}">
        <p14:creationId xmlns:p14="http://schemas.microsoft.com/office/powerpoint/2010/main" val="317418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652120" y="57332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496677" y="608652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076056" y="2276872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47E6BF5E-A555-5343-BEC2-45A74A806382}"/>
              </a:ext>
            </a:extLst>
          </p:cNvPr>
          <p:cNvSpPr txBox="1"/>
          <p:nvPr/>
        </p:nvSpPr>
        <p:spPr>
          <a:xfrm>
            <a:off x="574324" y="2780928"/>
            <a:ext cx="81021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2400">
                <a:solidFill>
                  <a:srgbClr val="50536A"/>
                </a:solidFill>
                <a:latin typeface="Avenir LT Std 55 Roman" panose="020B0503020203020204" pitchFamily="34" charset="0"/>
              </a:defRPr>
            </a:lvl1pPr>
          </a:lstStyle>
          <a:p>
            <a:r>
              <a:rPr lang="fr-FR" sz="2000" dirty="0"/>
              <a:t>Liquidation des droits possible à partir de 55 </a:t>
            </a:r>
            <a:r>
              <a:rPr lang="fr-FR" sz="2000" dirty="0" smtClean="0"/>
              <a:t>ans</a:t>
            </a:r>
            <a:endParaRPr lang="fr-FR" sz="2000" dirty="0"/>
          </a:p>
          <a:p>
            <a:endParaRPr lang="fr-FR" sz="2000" b="1" dirty="0"/>
          </a:p>
          <a:p>
            <a:r>
              <a:rPr lang="fr-FR" sz="2000" b="1" dirty="0"/>
              <a:t>Les droits à retraite sont ouverts au 1</a:t>
            </a:r>
            <a:r>
              <a:rPr lang="fr-FR" sz="2000" b="1" baseline="30000" dirty="0"/>
              <a:t>er</a:t>
            </a:r>
            <a:r>
              <a:rPr lang="fr-FR" sz="2000" b="1" dirty="0"/>
              <a:t> jour du mois qui suit la demande </a:t>
            </a:r>
          </a:p>
          <a:p>
            <a:endParaRPr lang="fr-FR" sz="2000" b="1" dirty="0"/>
          </a:p>
          <a:p>
            <a:r>
              <a:rPr lang="fr-FR" sz="2000" dirty="0"/>
              <a:t>Faire votre demande sur votre espace personnalisé </a:t>
            </a:r>
            <a:r>
              <a:rPr lang="fr-FR" sz="2000" dirty="0">
                <a:hlinkClick r:id="rId3"/>
              </a:rPr>
              <a:t>www.fonpel.com</a:t>
            </a:r>
            <a:r>
              <a:rPr lang="fr-FR" sz="2000" dirty="0"/>
              <a:t> ou au 02 48 48 21 40</a:t>
            </a:r>
          </a:p>
          <a:p>
            <a:endParaRPr lang="fr-FR" sz="2000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D0746E74-0064-9F4D-99E1-C12D430DB0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561" y="1727636"/>
            <a:ext cx="1222935" cy="9649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367644" y="868220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E5005B"/>
                </a:solidFill>
                <a:latin typeface="Rimouski Lt" panose="020F0306020000020004" pitchFamily="34" charset="0"/>
              </a:rPr>
              <a:t>Régime </a:t>
            </a:r>
            <a:r>
              <a:rPr lang="fr-FR" sz="2400" b="1" dirty="0">
                <a:solidFill>
                  <a:srgbClr val="E5005B"/>
                </a:solidFill>
                <a:latin typeface="Rimouski Lt" panose="020F0306020000020004" pitchFamily="34" charset="0"/>
              </a:rPr>
              <a:t>supplémentaire facultatif</a:t>
            </a:r>
          </a:p>
        </p:txBody>
      </p:sp>
    </p:spTree>
    <p:extLst>
      <p:ext uri="{BB962C8B-B14F-4D97-AF65-F5344CB8AC3E}">
        <p14:creationId xmlns:p14="http://schemas.microsoft.com/office/powerpoint/2010/main" val="24083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10102</TotalTime>
  <Words>220</Words>
  <Application>Microsoft Office PowerPoint</Application>
  <PresentationFormat>Affichage à l'écran (4:3)</PresentationFormat>
  <Paragraphs>66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Avenir LT Std 45 Book</vt:lpstr>
      <vt:lpstr>Avenir LT Std 55 Roman</vt:lpstr>
      <vt:lpstr>Avenir LT Std 65 Medium</vt:lpstr>
      <vt:lpstr>Calibri</vt:lpstr>
      <vt:lpstr>Rimouski Lt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Dexia Sofaxis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bwankin</dc:creator>
  <cp:lastModifiedBy>OUSTELANDT Sophie</cp:lastModifiedBy>
  <cp:revision>543</cp:revision>
  <cp:lastPrinted>2019-01-08T10:19:27Z</cp:lastPrinted>
  <dcterms:created xsi:type="dcterms:W3CDTF">2017-01-20T15:42:11Z</dcterms:created>
  <dcterms:modified xsi:type="dcterms:W3CDTF">2020-02-19T13:47:30Z</dcterms:modified>
</cp:coreProperties>
</file>