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48"/>
  </p:notesMasterIdLst>
  <p:sldIdLst>
    <p:sldId id="298" r:id="rId2"/>
    <p:sldId id="256" r:id="rId3"/>
    <p:sldId id="264" r:id="rId4"/>
    <p:sldId id="300" r:id="rId5"/>
    <p:sldId id="266" r:id="rId6"/>
    <p:sldId id="268" r:id="rId7"/>
    <p:sldId id="282" r:id="rId8"/>
    <p:sldId id="301" r:id="rId9"/>
    <p:sldId id="302" r:id="rId10"/>
    <p:sldId id="303" r:id="rId11"/>
    <p:sldId id="304" r:id="rId12"/>
    <p:sldId id="284" r:id="rId13"/>
    <p:sldId id="286" r:id="rId14"/>
    <p:sldId id="287" r:id="rId15"/>
    <p:sldId id="294" r:id="rId16"/>
    <p:sldId id="258" r:id="rId17"/>
    <p:sldId id="289" r:id="rId18"/>
    <p:sldId id="259" r:id="rId19"/>
    <p:sldId id="290" r:id="rId20"/>
    <p:sldId id="291" r:id="rId21"/>
    <p:sldId id="293" r:id="rId22"/>
    <p:sldId id="292" r:id="rId23"/>
    <p:sldId id="295" r:id="rId24"/>
    <p:sldId id="296" r:id="rId25"/>
    <p:sldId id="297" r:id="rId26"/>
    <p:sldId id="317" r:id="rId27"/>
    <p:sldId id="318" r:id="rId28"/>
    <p:sldId id="315" r:id="rId29"/>
    <p:sldId id="299" r:id="rId30"/>
    <p:sldId id="260" r:id="rId31"/>
    <p:sldId id="305" r:id="rId32"/>
    <p:sldId id="306" r:id="rId33"/>
    <p:sldId id="308" r:id="rId34"/>
    <p:sldId id="310" r:id="rId35"/>
    <p:sldId id="311" r:id="rId36"/>
    <p:sldId id="309" r:id="rId37"/>
    <p:sldId id="263" r:id="rId38"/>
    <p:sldId id="280" r:id="rId39"/>
    <p:sldId id="312" r:id="rId40"/>
    <p:sldId id="316" r:id="rId41"/>
    <p:sldId id="262" r:id="rId42"/>
    <p:sldId id="278" r:id="rId43"/>
    <p:sldId id="274" r:id="rId44"/>
    <p:sldId id="276" r:id="rId45"/>
    <p:sldId id="279" r:id="rId46"/>
    <p:sldId id="307" r:id="rId47"/>
  </p:sldIdLst>
  <p:sldSz cx="9144000" cy="6858000" type="screen4x3"/>
  <p:notesSz cx="6735763" cy="98663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1819" autoAdjust="0"/>
  </p:normalViewPr>
  <p:slideViewPr>
    <p:cSldViewPr>
      <p:cViewPr varScale="1">
        <p:scale>
          <a:sx n="100" d="100"/>
          <a:sy n="100" d="100"/>
        </p:scale>
        <p:origin x="-29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18831" cy="49331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5374" y="0"/>
            <a:ext cx="2918831" cy="493315"/>
          </a:xfrm>
          <a:prstGeom prst="rect">
            <a:avLst/>
          </a:prstGeom>
        </p:spPr>
        <p:txBody>
          <a:bodyPr vert="horz" lIns="91440" tIns="45720" rIns="91440" bIns="45720" rtlCol="0"/>
          <a:lstStyle>
            <a:lvl1pPr algn="r">
              <a:defRPr sz="1200"/>
            </a:lvl1pPr>
          </a:lstStyle>
          <a:p>
            <a:fld id="{EA08F7A4-E6FB-4D92-8200-147DA3425083}" type="datetimeFigureOut">
              <a:rPr lang="fr-FR" smtClean="0"/>
              <a:t>12/05/2014</a:t>
            </a:fld>
            <a:endParaRPr lang="fr-FR"/>
          </a:p>
        </p:txBody>
      </p:sp>
      <p:sp>
        <p:nvSpPr>
          <p:cNvPr id="4" name="Espace réservé de l'image des diapositives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577" y="4686500"/>
            <a:ext cx="5388610" cy="443984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9371285"/>
            <a:ext cx="2918831" cy="49331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5374" y="9371285"/>
            <a:ext cx="2918831" cy="493315"/>
          </a:xfrm>
          <a:prstGeom prst="rect">
            <a:avLst/>
          </a:prstGeom>
        </p:spPr>
        <p:txBody>
          <a:bodyPr vert="horz" lIns="91440" tIns="45720" rIns="91440" bIns="45720" rtlCol="0" anchor="b"/>
          <a:lstStyle>
            <a:lvl1pPr algn="r">
              <a:defRPr sz="1200"/>
            </a:lvl1pPr>
          </a:lstStyle>
          <a:p>
            <a:fld id="{9DBD128D-AC40-4AD0-94C5-BE8D2FD4794A}" type="slidenum">
              <a:rPr lang="fr-FR" smtClean="0"/>
              <a:t>‹N°›</a:t>
            </a:fld>
            <a:endParaRPr lang="fr-FR"/>
          </a:p>
        </p:txBody>
      </p:sp>
    </p:spTree>
    <p:extLst>
      <p:ext uri="{BB962C8B-B14F-4D97-AF65-F5344CB8AC3E}">
        <p14:creationId xmlns:p14="http://schemas.microsoft.com/office/powerpoint/2010/main" val="1959844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1</a:t>
            </a:fld>
            <a:endParaRPr lang="fr-FR"/>
          </a:p>
        </p:txBody>
      </p:sp>
    </p:spTree>
    <p:extLst>
      <p:ext uri="{BB962C8B-B14F-4D97-AF65-F5344CB8AC3E}">
        <p14:creationId xmlns:p14="http://schemas.microsoft.com/office/powerpoint/2010/main" val="10915954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10</a:t>
            </a:fld>
            <a:endParaRPr lang="fr-FR"/>
          </a:p>
        </p:txBody>
      </p:sp>
    </p:spTree>
    <p:extLst>
      <p:ext uri="{BB962C8B-B14F-4D97-AF65-F5344CB8AC3E}">
        <p14:creationId xmlns:p14="http://schemas.microsoft.com/office/powerpoint/2010/main" val="13275441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11</a:t>
            </a:fld>
            <a:endParaRPr lang="fr-FR"/>
          </a:p>
        </p:txBody>
      </p:sp>
    </p:spTree>
    <p:extLst>
      <p:ext uri="{BB962C8B-B14F-4D97-AF65-F5344CB8AC3E}">
        <p14:creationId xmlns:p14="http://schemas.microsoft.com/office/powerpoint/2010/main" val="2071204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12</a:t>
            </a:fld>
            <a:endParaRPr lang="fr-FR"/>
          </a:p>
        </p:txBody>
      </p:sp>
    </p:spTree>
    <p:extLst>
      <p:ext uri="{BB962C8B-B14F-4D97-AF65-F5344CB8AC3E}">
        <p14:creationId xmlns:p14="http://schemas.microsoft.com/office/powerpoint/2010/main" val="834632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13</a:t>
            </a:fld>
            <a:endParaRPr lang="fr-FR"/>
          </a:p>
        </p:txBody>
      </p:sp>
    </p:spTree>
    <p:extLst>
      <p:ext uri="{BB962C8B-B14F-4D97-AF65-F5344CB8AC3E}">
        <p14:creationId xmlns:p14="http://schemas.microsoft.com/office/powerpoint/2010/main" val="7824931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14</a:t>
            </a:fld>
            <a:endParaRPr lang="fr-FR"/>
          </a:p>
        </p:txBody>
      </p:sp>
    </p:spTree>
    <p:extLst>
      <p:ext uri="{BB962C8B-B14F-4D97-AF65-F5344CB8AC3E}">
        <p14:creationId xmlns:p14="http://schemas.microsoft.com/office/powerpoint/2010/main" val="1878023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15</a:t>
            </a:fld>
            <a:endParaRPr lang="fr-FR"/>
          </a:p>
        </p:txBody>
      </p:sp>
    </p:spTree>
    <p:extLst>
      <p:ext uri="{BB962C8B-B14F-4D97-AF65-F5344CB8AC3E}">
        <p14:creationId xmlns:p14="http://schemas.microsoft.com/office/powerpoint/2010/main" val="5137322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16</a:t>
            </a:fld>
            <a:endParaRPr lang="fr-FR"/>
          </a:p>
        </p:txBody>
      </p:sp>
    </p:spTree>
    <p:extLst>
      <p:ext uri="{BB962C8B-B14F-4D97-AF65-F5344CB8AC3E}">
        <p14:creationId xmlns:p14="http://schemas.microsoft.com/office/powerpoint/2010/main" val="24676600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17</a:t>
            </a:fld>
            <a:endParaRPr lang="fr-FR"/>
          </a:p>
        </p:txBody>
      </p:sp>
    </p:spTree>
    <p:extLst>
      <p:ext uri="{BB962C8B-B14F-4D97-AF65-F5344CB8AC3E}">
        <p14:creationId xmlns:p14="http://schemas.microsoft.com/office/powerpoint/2010/main" val="28971248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18</a:t>
            </a:fld>
            <a:endParaRPr lang="fr-FR"/>
          </a:p>
        </p:txBody>
      </p:sp>
    </p:spTree>
    <p:extLst>
      <p:ext uri="{BB962C8B-B14F-4D97-AF65-F5344CB8AC3E}">
        <p14:creationId xmlns:p14="http://schemas.microsoft.com/office/powerpoint/2010/main" val="29741629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19</a:t>
            </a:fld>
            <a:endParaRPr lang="fr-FR"/>
          </a:p>
        </p:txBody>
      </p:sp>
    </p:spTree>
    <p:extLst>
      <p:ext uri="{BB962C8B-B14F-4D97-AF65-F5344CB8AC3E}">
        <p14:creationId xmlns:p14="http://schemas.microsoft.com/office/powerpoint/2010/main" val="2576342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2</a:t>
            </a:fld>
            <a:endParaRPr lang="fr-FR"/>
          </a:p>
        </p:txBody>
      </p:sp>
    </p:spTree>
    <p:extLst>
      <p:ext uri="{BB962C8B-B14F-4D97-AF65-F5344CB8AC3E}">
        <p14:creationId xmlns:p14="http://schemas.microsoft.com/office/powerpoint/2010/main" val="20770976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20</a:t>
            </a:fld>
            <a:endParaRPr lang="fr-FR"/>
          </a:p>
        </p:txBody>
      </p:sp>
    </p:spTree>
    <p:extLst>
      <p:ext uri="{BB962C8B-B14F-4D97-AF65-F5344CB8AC3E}">
        <p14:creationId xmlns:p14="http://schemas.microsoft.com/office/powerpoint/2010/main" val="35350621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21</a:t>
            </a:fld>
            <a:endParaRPr lang="fr-FR"/>
          </a:p>
        </p:txBody>
      </p:sp>
    </p:spTree>
    <p:extLst>
      <p:ext uri="{BB962C8B-B14F-4D97-AF65-F5344CB8AC3E}">
        <p14:creationId xmlns:p14="http://schemas.microsoft.com/office/powerpoint/2010/main" val="21485595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 typeface="Arial" panose="020B0604020202020204" pitchFamily="34" charset="0"/>
              <a:buNone/>
            </a:pPr>
            <a:endParaRPr lang="fr-FR" dirty="0"/>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22</a:t>
            </a:fld>
            <a:endParaRPr lang="fr-FR"/>
          </a:p>
        </p:txBody>
      </p:sp>
    </p:spTree>
    <p:extLst>
      <p:ext uri="{BB962C8B-B14F-4D97-AF65-F5344CB8AC3E}">
        <p14:creationId xmlns:p14="http://schemas.microsoft.com/office/powerpoint/2010/main" val="11152603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23</a:t>
            </a:fld>
            <a:endParaRPr lang="fr-FR"/>
          </a:p>
        </p:txBody>
      </p:sp>
    </p:spTree>
    <p:extLst>
      <p:ext uri="{BB962C8B-B14F-4D97-AF65-F5344CB8AC3E}">
        <p14:creationId xmlns:p14="http://schemas.microsoft.com/office/powerpoint/2010/main" val="24122391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24</a:t>
            </a:fld>
            <a:endParaRPr lang="fr-FR"/>
          </a:p>
        </p:txBody>
      </p:sp>
    </p:spTree>
    <p:extLst>
      <p:ext uri="{BB962C8B-B14F-4D97-AF65-F5344CB8AC3E}">
        <p14:creationId xmlns:p14="http://schemas.microsoft.com/office/powerpoint/2010/main" val="42701231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25</a:t>
            </a:fld>
            <a:endParaRPr lang="fr-FR"/>
          </a:p>
        </p:txBody>
      </p:sp>
    </p:spTree>
    <p:extLst>
      <p:ext uri="{BB962C8B-B14F-4D97-AF65-F5344CB8AC3E}">
        <p14:creationId xmlns:p14="http://schemas.microsoft.com/office/powerpoint/2010/main" val="21865752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 typeface="Arial" panose="020B0604020202020204" pitchFamily="34" charset="0"/>
              <a:buNone/>
            </a:pPr>
            <a:endParaRPr lang="fr-FR" dirty="0"/>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26</a:t>
            </a:fld>
            <a:endParaRPr lang="fr-FR"/>
          </a:p>
        </p:txBody>
      </p:sp>
    </p:spTree>
    <p:extLst>
      <p:ext uri="{BB962C8B-B14F-4D97-AF65-F5344CB8AC3E}">
        <p14:creationId xmlns:p14="http://schemas.microsoft.com/office/powerpoint/2010/main" val="18891524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27</a:t>
            </a:fld>
            <a:endParaRPr lang="fr-FR"/>
          </a:p>
        </p:txBody>
      </p:sp>
    </p:spTree>
    <p:extLst>
      <p:ext uri="{BB962C8B-B14F-4D97-AF65-F5344CB8AC3E}">
        <p14:creationId xmlns:p14="http://schemas.microsoft.com/office/powerpoint/2010/main" val="30275847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28</a:t>
            </a:fld>
            <a:endParaRPr lang="fr-FR"/>
          </a:p>
        </p:txBody>
      </p:sp>
    </p:spTree>
    <p:extLst>
      <p:ext uri="{BB962C8B-B14F-4D97-AF65-F5344CB8AC3E}">
        <p14:creationId xmlns:p14="http://schemas.microsoft.com/office/powerpoint/2010/main" val="15508249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29</a:t>
            </a:fld>
            <a:endParaRPr lang="fr-FR"/>
          </a:p>
        </p:txBody>
      </p:sp>
    </p:spTree>
    <p:extLst>
      <p:ext uri="{BB962C8B-B14F-4D97-AF65-F5344CB8AC3E}">
        <p14:creationId xmlns:p14="http://schemas.microsoft.com/office/powerpoint/2010/main" val="1742050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3</a:t>
            </a:fld>
            <a:endParaRPr lang="fr-FR"/>
          </a:p>
        </p:txBody>
      </p:sp>
    </p:spTree>
    <p:extLst>
      <p:ext uri="{BB962C8B-B14F-4D97-AF65-F5344CB8AC3E}">
        <p14:creationId xmlns:p14="http://schemas.microsoft.com/office/powerpoint/2010/main" val="2844671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30</a:t>
            </a:fld>
            <a:endParaRPr lang="fr-FR"/>
          </a:p>
        </p:txBody>
      </p:sp>
    </p:spTree>
    <p:extLst>
      <p:ext uri="{BB962C8B-B14F-4D97-AF65-F5344CB8AC3E}">
        <p14:creationId xmlns:p14="http://schemas.microsoft.com/office/powerpoint/2010/main" val="17363131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31</a:t>
            </a:fld>
            <a:endParaRPr lang="fr-FR"/>
          </a:p>
        </p:txBody>
      </p:sp>
    </p:spTree>
    <p:extLst>
      <p:ext uri="{BB962C8B-B14F-4D97-AF65-F5344CB8AC3E}">
        <p14:creationId xmlns:p14="http://schemas.microsoft.com/office/powerpoint/2010/main" val="31212280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32</a:t>
            </a:fld>
            <a:endParaRPr lang="fr-FR"/>
          </a:p>
        </p:txBody>
      </p:sp>
    </p:spTree>
    <p:extLst>
      <p:ext uri="{BB962C8B-B14F-4D97-AF65-F5344CB8AC3E}">
        <p14:creationId xmlns:p14="http://schemas.microsoft.com/office/powerpoint/2010/main" val="9216971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33</a:t>
            </a:fld>
            <a:endParaRPr lang="fr-FR"/>
          </a:p>
        </p:txBody>
      </p:sp>
    </p:spTree>
    <p:extLst>
      <p:ext uri="{BB962C8B-B14F-4D97-AF65-F5344CB8AC3E}">
        <p14:creationId xmlns:p14="http://schemas.microsoft.com/office/powerpoint/2010/main" val="18763310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34</a:t>
            </a:fld>
            <a:endParaRPr lang="fr-FR"/>
          </a:p>
        </p:txBody>
      </p:sp>
    </p:spTree>
    <p:extLst>
      <p:ext uri="{BB962C8B-B14F-4D97-AF65-F5344CB8AC3E}">
        <p14:creationId xmlns:p14="http://schemas.microsoft.com/office/powerpoint/2010/main" val="317469512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35</a:t>
            </a:fld>
            <a:endParaRPr lang="fr-FR"/>
          </a:p>
        </p:txBody>
      </p:sp>
    </p:spTree>
    <p:extLst>
      <p:ext uri="{BB962C8B-B14F-4D97-AF65-F5344CB8AC3E}">
        <p14:creationId xmlns:p14="http://schemas.microsoft.com/office/powerpoint/2010/main" val="351163320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36</a:t>
            </a:fld>
            <a:endParaRPr lang="fr-FR"/>
          </a:p>
        </p:txBody>
      </p:sp>
    </p:spTree>
    <p:extLst>
      <p:ext uri="{BB962C8B-B14F-4D97-AF65-F5344CB8AC3E}">
        <p14:creationId xmlns:p14="http://schemas.microsoft.com/office/powerpoint/2010/main" val="230260773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37</a:t>
            </a:fld>
            <a:endParaRPr lang="fr-FR"/>
          </a:p>
        </p:txBody>
      </p:sp>
    </p:spTree>
    <p:extLst>
      <p:ext uri="{BB962C8B-B14F-4D97-AF65-F5344CB8AC3E}">
        <p14:creationId xmlns:p14="http://schemas.microsoft.com/office/powerpoint/2010/main" val="38072299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38</a:t>
            </a:fld>
            <a:endParaRPr lang="fr-FR"/>
          </a:p>
        </p:txBody>
      </p:sp>
    </p:spTree>
    <p:extLst>
      <p:ext uri="{BB962C8B-B14F-4D97-AF65-F5344CB8AC3E}">
        <p14:creationId xmlns:p14="http://schemas.microsoft.com/office/powerpoint/2010/main" val="206536094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39</a:t>
            </a:fld>
            <a:endParaRPr lang="fr-FR"/>
          </a:p>
        </p:txBody>
      </p:sp>
    </p:spTree>
    <p:extLst>
      <p:ext uri="{BB962C8B-B14F-4D97-AF65-F5344CB8AC3E}">
        <p14:creationId xmlns:p14="http://schemas.microsoft.com/office/powerpoint/2010/main" val="42040092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4</a:t>
            </a:fld>
            <a:endParaRPr lang="fr-FR"/>
          </a:p>
        </p:txBody>
      </p:sp>
    </p:spTree>
    <p:extLst>
      <p:ext uri="{BB962C8B-B14F-4D97-AF65-F5344CB8AC3E}">
        <p14:creationId xmlns:p14="http://schemas.microsoft.com/office/powerpoint/2010/main" val="122033456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40</a:t>
            </a:fld>
            <a:endParaRPr lang="fr-FR"/>
          </a:p>
        </p:txBody>
      </p:sp>
    </p:spTree>
    <p:extLst>
      <p:ext uri="{BB962C8B-B14F-4D97-AF65-F5344CB8AC3E}">
        <p14:creationId xmlns:p14="http://schemas.microsoft.com/office/powerpoint/2010/main" val="145984659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41</a:t>
            </a:fld>
            <a:endParaRPr lang="fr-FR"/>
          </a:p>
        </p:txBody>
      </p:sp>
    </p:spTree>
    <p:extLst>
      <p:ext uri="{BB962C8B-B14F-4D97-AF65-F5344CB8AC3E}">
        <p14:creationId xmlns:p14="http://schemas.microsoft.com/office/powerpoint/2010/main" val="139511806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42</a:t>
            </a:fld>
            <a:endParaRPr lang="fr-FR"/>
          </a:p>
        </p:txBody>
      </p:sp>
    </p:spTree>
    <p:extLst>
      <p:ext uri="{BB962C8B-B14F-4D97-AF65-F5344CB8AC3E}">
        <p14:creationId xmlns:p14="http://schemas.microsoft.com/office/powerpoint/2010/main" val="41275970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43</a:t>
            </a:fld>
            <a:endParaRPr lang="fr-FR"/>
          </a:p>
        </p:txBody>
      </p:sp>
    </p:spTree>
    <p:extLst>
      <p:ext uri="{BB962C8B-B14F-4D97-AF65-F5344CB8AC3E}">
        <p14:creationId xmlns:p14="http://schemas.microsoft.com/office/powerpoint/2010/main" val="229480271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44</a:t>
            </a:fld>
            <a:endParaRPr lang="fr-FR"/>
          </a:p>
        </p:txBody>
      </p:sp>
    </p:spTree>
    <p:extLst>
      <p:ext uri="{BB962C8B-B14F-4D97-AF65-F5344CB8AC3E}">
        <p14:creationId xmlns:p14="http://schemas.microsoft.com/office/powerpoint/2010/main" val="48226634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45</a:t>
            </a:fld>
            <a:endParaRPr lang="fr-FR"/>
          </a:p>
        </p:txBody>
      </p:sp>
    </p:spTree>
    <p:extLst>
      <p:ext uri="{BB962C8B-B14F-4D97-AF65-F5344CB8AC3E}">
        <p14:creationId xmlns:p14="http://schemas.microsoft.com/office/powerpoint/2010/main" val="393349494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46</a:t>
            </a:fld>
            <a:endParaRPr lang="fr-FR"/>
          </a:p>
        </p:txBody>
      </p:sp>
    </p:spTree>
    <p:extLst>
      <p:ext uri="{BB962C8B-B14F-4D97-AF65-F5344CB8AC3E}">
        <p14:creationId xmlns:p14="http://schemas.microsoft.com/office/powerpoint/2010/main" val="31640706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5</a:t>
            </a:fld>
            <a:endParaRPr lang="fr-FR"/>
          </a:p>
        </p:txBody>
      </p:sp>
    </p:spTree>
    <p:extLst>
      <p:ext uri="{BB962C8B-B14F-4D97-AF65-F5344CB8AC3E}">
        <p14:creationId xmlns:p14="http://schemas.microsoft.com/office/powerpoint/2010/main" val="42042564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6</a:t>
            </a:fld>
            <a:endParaRPr lang="fr-FR"/>
          </a:p>
        </p:txBody>
      </p:sp>
    </p:spTree>
    <p:extLst>
      <p:ext uri="{BB962C8B-B14F-4D97-AF65-F5344CB8AC3E}">
        <p14:creationId xmlns:p14="http://schemas.microsoft.com/office/powerpoint/2010/main" val="8803842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7</a:t>
            </a:fld>
            <a:endParaRPr lang="fr-FR"/>
          </a:p>
        </p:txBody>
      </p:sp>
    </p:spTree>
    <p:extLst>
      <p:ext uri="{BB962C8B-B14F-4D97-AF65-F5344CB8AC3E}">
        <p14:creationId xmlns:p14="http://schemas.microsoft.com/office/powerpoint/2010/main" val="20566325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i="1" dirty="0"/>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8</a:t>
            </a:fld>
            <a:endParaRPr lang="fr-FR"/>
          </a:p>
        </p:txBody>
      </p:sp>
    </p:spTree>
    <p:extLst>
      <p:ext uri="{BB962C8B-B14F-4D97-AF65-F5344CB8AC3E}">
        <p14:creationId xmlns:p14="http://schemas.microsoft.com/office/powerpoint/2010/main" val="17061600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 typeface="Arial" panose="020B0604020202020204" pitchFamily="34" charset="0"/>
              <a:buNone/>
            </a:pPr>
            <a:endParaRPr lang="fr-FR" dirty="0"/>
          </a:p>
        </p:txBody>
      </p:sp>
      <p:sp>
        <p:nvSpPr>
          <p:cNvPr id="4" name="Espace réservé du numéro de diapositive 3"/>
          <p:cNvSpPr>
            <a:spLocks noGrp="1"/>
          </p:cNvSpPr>
          <p:nvPr>
            <p:ph type="sldNum" sz="quarter" idx="10"/>
          </p:nvPr>
        </p:nvSpPr>
        <p:spPr/>
        <p:txBody>
          <a:bodyPr/>
          <a:lstStyle/>
          <a:p>
            <a:fld id="{9DBD128D-AC40-4AD0-94C5-BE8D2FD4794A}" type="slidenum">
              <a:rPr lang="fr-FR" smtClean="0"/>
              <a:t>9</a:t>
            </a:fld>
            <a:endParaRPr lang="fr-FR"/>
          </a:p>
        </p:txBody>
      </p:sp>
    </p:spTree>
    <p:extLst>
      <p:ext uri="{BB962C8B-B14F-4D97-AF65-F5344CB8AC3E}">
        <p14:creationId xmlns:p14="http://schemas.microsoft.com/office/powerpoint/2010/main" val="2036212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6"/>
            <a:ext cx="7772400" cy="1470025"/>
          </a:xfrm>
          <a:prstGeom prst="rect">
            <a:avLst/>
          </a:prstGeo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a:xfrm>
            <a:off x="457200" y="6356351"/>
            <a:ext cx="2133600" cy="365125"/>
          </a:xfrm>
          <a:prstGeom prst="rect">
            <a:avLst/>
          </a:prstGeom>
        </p:spPr>
        <p:txBody>
          <a:bodyPr/>
          <a:lstStyle/>
          <a:p>
            <a:fld id="{D97AD4BE-E72F-4CB4-92EB-FE74EEC0ECF2}" type="datetimeFigureOut">
              <a:rPr lang="fr-FR">
                <a:solidFill>
                  <a:prstClr val="black"/>
                </a:solidFill>
              </a:rPr>
              <a:pPr/>
              <a:t>12/05/2014</a:t>
            </a:fld>
            <a:endParaRPr lang="fr-FR">
              <a:solidFill>
                <a:prstClr val="black"/>
              </a:solidFill>
            </a:endParaRPr>
          </a:p>
        </p:txBody>
      </p:sp>
      <p:sp>
        <p:nvSpPr>
          <p:cNvPr id="5" name="Espace réservé du pied de page 4"/>
          <p:cNvSpPr>
            <a:spLocks noGrp="1"/>
          </p:cNvSpPr>
          <p:nvPr>
            <p:ph type="ftr" sz="quarter" idx="11"/>
          </p:nvPr>
        </p:nvSpPr>
        <p:spPr>
          <a:xfrm>
            <a:off x="3124200" y="6356351"/>
            <a:ext cx="2895600" cy="365125"/>
          </a:xfrm>
          <a:prstGeom prst="rect">
            <a:avLst/>
          </a:prstGeom>
        </p:spPr>
        <p:txBody>
          <a:bodyPr/>
          <a:lstStyle/>
          <a:p>
            <a:endParaRPr lang="fr-FR">
              <a:solidFill>
                <a:prstClr val="black"/>
              </a:solidFill>
            </a:endParaRPr>
          </a:p>
        </p:txBody>
      </p:sp>
      <p:sp>
        <p:nvSpPr>
          <p:cNvPr id="6" name="Espace réservé du numéro de diapositive 5"/>
          <p:cNvSpPr>
            <a:spLocks noGrp="1"/>
          </p:cNvSpPr>
          <p:nvPr>
            <p:ph type="sldNum" sz="quarter" idx="12"/>
          </p:nvPr>
        </p:nvSpPr>
        <p:spPr>
          <a:xfrm>
            <a:off x="6553200" y="6356351"/>
            <a:ext cx="2133600" cy="365125"/>
          </a:xfrm>
          <a:prstGeom prst="rect">
            <a:avLst/>
          </a:prstGeom>
        </p:spPr>
        <p:txBody>
          <a:bodyPr/>
          <a:lstStyle/>
          <a:p>
            <a:fld id="{3BC5F62F-F9E6-422F-83C0-F2FA3DFA367F}" type="slidenum">
              <a:rPr lang="fr-FR">
                <a:solidFill>
                  <a:prstClr val="black"/>
                </a:solidFill>
              </a:rPr>
              <a:pPr/>
              <a:t>‹N°›</a:t>
            </a:fld>
            <a:endParaRPr lang="fr-FR">
              <a:solidFill>
                <a:prstClr val="black"/>
              </a:solidFill>
            </a:endParaRPr>
          </a:p>
        </p:txBody>
      </p:sp>
    </p:spTree>
    <p:extLst>
      <p:ext uri="{BB962C8B-B14F-4D97-AF65-F5344CB8AC3E}">
        <p14:creationId xmlns:p14="http://schemas.microsoft.com/office/powerpoint/2010/main" val="2930177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9"/>
            <a:ext cx="8229600" cy="1143000"/>
          </a:xfrm>
          <a:prstGeom prst="rect">
            <a:avLst/>
          </a:prstGeom>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1600201"/>
            <a:ext cx="8229600" cy="4525963"/>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457200" y="6356351"/>
            <a:ext cx="2133600" cy="365125"/>
          </a:xfrm>
          <a:prstGeom prst="rect">
            <a:avLst/>
          </a:prstGeom>
        </p:spPr>
        <p:txBody>
          <a:bodyPr/>
          <a:lstStyle/>
          <a:p>
            <a:fld id="{D97AD4BE-E72F-4CB4-92EB-FE74EEC0ECF2}" type="datetimeFigureOut">
              <a:rPr lang="fr-FR">
                <a:solidFill>
                  <a:prstClr val="black"/>
                </a:solidFill>
              </a:rPr>
              <a:pPr/>
              <a:t>12/05/2014</a:t>
            </a:fld>
            <a:endParaRPr lang="fr-FR">
              <a:solidFill>
                <a:prstClr val="black"/>
              </a:solidFill>
            </a:endParaRPr>
          </a:p>
        </p:txBody>
      </p:sp>
      <p:sp>
        <p:nvSpPr>
          <p:cNvPr id="5" name="Espace réservé du pied de page 4"/>
          <p:cNvSpPr>
            <a:spLocks noGrp="1"/>
          </p:cNvSpPr>
          <p:nvPr>
            <p:ph type="ftr" sz="quarter" idx="11"/>
          </p:nvPr>
        </p:nvSpPr>
        <p:spPr>
          <a:xfrm>
            <a:off x="3124200" y="6356351"/>
            <a:ext cx="2895600" cy="365125"/>
          </a:xfrm>
          <a:prstGeom prst="rect">
            <a:avLst/>
          </a:prstGeom>
        </p:spPr>
        <p:txBody>
          <a:bodyPr/>
          <a:lstStyle/>
          <a:p>
            <a:endParaRPr lang="fr-FR">
              <a:solidFill>
                <a:prstClr val="black"/>
              </a:solidFill>
            </a:endParaRPr>
          </a:p>
        </p:txBody>
      </p:sp>
      <p:sp>
        <p:nvSpPr>
          <p:cNvPr id="6" name="Espace réservé du numéro de diapositive 5"/>
          <p:cNvSpPr>
            <a:spLocks noGrp="1"/>
          </p:cNvSpPr>
          <p:nvPr>
            <p:ph type="sldNum" sz="quarter" idx="12"/>
          </p:nvPr>
        </p:nvSpPr>
        <p:spPr>
          <a:xfrm>
            <a:off x="6553200" y="6356351"/>
            <a:ext cx="2133600" cy="365125"/>
          </a:xfrm>
          <a:prstGeom prst="rect">
            <a:avLst/>
          </a:prstGeom>
        </p:spPr>
        <p:txBody>
          <a:bodyPr/>
          <a:lstStyle/>
          <a:p>
            <a:fld id="{3BC5F62F-F9E6-422F-83C0-F2FA3DFA367F}" type="slidenum">
              <a:rPr lang="fr-FR">
                <a:solidFill>
                  <a:prstClr val="black"/>
                </a:solidFill>
              </a:rPr>
              <a:pPr/>
              <a:t>‹N°›</a:t>
            </a:fld>
            <a:endParaRPr lang="fr-FR">
              <a:solidFill>
                <a:prstClr val="black"/>
              </a:solidFill>
            </a:endParaRPr>
          </a:p>
        </p:txBody>
      </p:sp>
    </p:spTree>
    <p:extLst>
      <p:ext uri="{BB962C8B-B14F-4D97-AF65-F5344CB8AC3E}">
        <p14:creationId xmlns:p14="http://schemas.microsoft.com/office/powerpoint/2010/main" val="3839719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re vertical et text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2811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9"/>
            <a:ext cx="8229600" cy="1143000"/>
          </a:xfrm>
          <a:prstGeom prst="rect">
            <a:avLst/>
          </a:prstGeom>
        </p:spPr>
        <p:txBody>
          <a:bodyPr/>
          <a:lstStyle/>
          <a:p>
            <a:r>
              <a:rPr lang="fr-FR" smtClean="0"/>
              <a:t>Modifiez le style du titre</a:t>
            </a:r>
            <a:endParaRPr lang="fr-FR"/>
          </a:p>
        </p:txBody>
      </p:sp>
      <p:sp>
        <p:nvSpPr>
          <p:cNvPr id="3" name="Espace réservé du contenu 2"/>
          <p:cNvSpPr>
            <a:spLocks noGrp="1"/>
          </p:cNvSpPr>
          <p:nvPr>
            <p:ph idx="1"/>
          </p:nvPr>
        </p:nvSpPr>
        <p:spPr>
          <a:xfrm>
            <a:off x="457200" y="1600201"/>
            <a:ext cx="8229600" cy="4525963"/>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457200" y="6356351"/>
            <a:ext cx="2133600" cy="365125"/>
          </a:xfrm>
          <a:prstGeom prst="rect">
            <a:avLst/>
          </a:prstGeom>
        </p:spPr>
        <p:txBody>
          <a:bodyPr/>
          <a:lstStyle/>
          <a:p>
            <a:fld id="{D97AD4BE-E72F-4CB4-92EB-FE74EEC0ECF2}" type="datetimeFigureOut">
              <a:rPr lang="fr-FR">
                <a:solidFill>
                  <a:prstClr val="black"/>
                </a:solidFill>
              </a:rPr>
              <a:pPr/>
              <a:t>12/05/2014</a:t>
            </a:fld>
            <a:endParaRPr lang="fr-FR">
              <a:solidFill>
                <a:prstClr val="black"/>
              </a:solidFill>
            </a:endParaRPr>
          </a:p>
        </p:txBody>
      </p:sp>
      <p:sp>
        <p:nvSpPr>
          <p:cNvPr id="5" name="Espace réservé du pied de page 4"/>
          <p:cNvSpPr>
            <a:spLocks noGrp="1"/>
          </p:cNvSpPr>
          <p:nvPr>
            <p:ph type="ftr" sz="quarter" idx="11"/>
          </p:nvPr>
        </p:nvSpPr>
        <p:spPr>
          <a:xfrm>
            <a:off x="3124200" y="6356351"/>
            <a:ext cx="2895600" cy="365125"/>
          </a:xfrm>
          <a:prstGeom prst="rect">
            <a:avLst/>
          </a:prstGeom>
        </p:spPr>
        <p:txBody>
          <a:bodyPr/>
          <a:lstStyle/>
          <a:p>
            <a:endParaRPr lang="fr-FR">
              <a:solidFill>
                <a:prstClr val="black"/>
              </a:solidFill>
            </a:endParaRPr>
          </a:p>
        </p:txBody>
      </p:sp>
      <p:sp>
        <p:nvSpPr>
          <p:cNvPr id="6" name="Espace réservé du numéro de diapositive 5"/>
          <p:cNvSpPr>
            <a:spLocks noGrp="1"/>
          </p:cNvSpPr>
          <p:nvPr>
            <p:ph type="sldNum" sz="quarter" idx="12"/>
          </p:nvPr>
        </p:nvSpPr>
        <p:spPr>
          <a:xfrm>
            <a:off x="6553200" y="6356351"/>
            <a:ext cx="2133600" cy="365125"/>
          </a:xfrm>
          <a:prstGeom prst="rect">
            <a:avLst/>
          </a:prstGeom>
        </p:spPr>
        <p:txBody>
          <a:bodyPr/>
          <a:lstStyle/>
          <a:p>
            <a:fld id="{3BC5F62F-F9E6-422F-83C0-F2FA3DFA367F}" type="slidenum">
              <a:rPr lang="fr-FR">
                <a:solidFill>
                  <a:prstClr val="black"/>
                </a:solidFill>
              </a:rPr>
              <a:pPr/>
              <a:t>‹N°›</a:t>
            </a:fld>
            <a:endParaRPr lang="fr-FR">
              <a:solidFill>
                <a:prstClr val="black"/>
              </a:solidFill>
            </a:endParaRPr>
          </a:p>
        </p:txBody>
      </p:sp>
    </p:spTree>
    <p:extLst>
      <p:ext uri="{BB962C8B-B14F-4D97-AF65-F5344CB8AC3E}">
        <p14:creationId xmlns:p14="http://schemas.microsoft.com/office/powerpoint/2010/main" val="3466543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1"/>
            <a:ext cx="7772400" cy="1362075"/>
          </a:xfrm>
          <a:prstGeom prst="rect">
            <a:avLst/>
          </a:prstGeo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a:xfrm>
            <a:off x="457200" y="6356351"/>
            <a:ext cx="2133600" cy="365125"/>
          </a:xfrm>
          <a:prstGeom prst="rect">
            <a:avLst/>
          </a:prstGeom>
        </p:spPr>
        <p:txBody>
          <a:bodyPr/>
          <a:lstStyle/>
          <a:p>
            <a:fld id="{D97AD4BE-E72F-4CB4-92EB-FE74EEC0ECF2}" type="datetimeFigureOut">
              <a:rPr lang="fr-FR">
                <a:solidFill>
                  <a:prstClr val="black"/>
                </a:solidFill>
              </a:rPr>
              <a:pPr/>
              <a:t>12/05/2014</a:t>
            </a:fld>
            <a:endParaRPr lang="fr-FR">
              <a:solidFill>
                <a:prstClr val="black"/>
              </a:solidFill>
            </a:endParaRPr>
          </a:p>
        </p:txBody>
      </p:sp>
      <p:sp>
        <p:nvSpPr>
          <p:cNvPr id="5" name="Espace réservé du pied de page 4"/>
          <p:cNvSpPr>
            <a:spLocks noGrp="1"/>
          </p:cNvSpPr>
          <p:nvPr>
            <p:ph type="ftr" sz="quarter" idx="11"/>
          </p:nvPr>
        </p:nvSpPr>
        <p:spPr>
          <a:xfrm>
            <a:off x="3124200" y="6356351"/>
            <a:ext cx="2895600" cy="365125"/>
          </a:xfrm>
          <a:prstGeom prst="rect">
            <a:avLst/>
          </a:prstGeom>
        </p:spPr>
        <p:txBody>
          <a:bodyPr/>
          <a:lstStyle/>
          <a:p>
            <a:endParaRPr lang="fr-FR">
              <a:solidFill>
                <a:prstClr val="black"/>
              </a:solidFill>
            </a:endParaRPr>
          </a:p>
        </p:txBody>
      </p:sp>
      <p:sp>
        <p:nvSpPr>
          <p:cNvPr id="6" name="Espace réservé du numéro de diapositive 5"/>
          <p:cNvSpPr>
            <a:spLocks noGrp="1"/>
          </p:cNvSpPr>
          <p:nvPr>
            <p:ph type="sldNum" sz="quarter" idx="12"/>
          </p:nvPr>
        </p:nvSpPr>
        <p:spPr>
          <a:xfrm>
            <a:off x="6553200" y="6356351"/>
            <a:ext cx="2133600" cy="365125"/>
          </a:xfrm>
          <a:prstGeom prst="rect">
            <a:avLst/>
          </a:prstGeom>
        </p:spPr>
        <p:txBody>
          <a:bodyPr/>
          <a:lstStyle/>
          <a:p>
            <a:fld id="{3BC5F62F-F9E6-422F-83C0-F2FA3DFA367F}" type="slidenum">
              <a:rPr lang="fr-FR">
                <a:solidFill>
                  <a:prstClr val="black"/>
                </a:solidFill>
              </a:rPr>
              <a:pPr/>
              <a:t>‹N°›</a:t>
            </a:fld>
            <a:endParaRPr lang="fr-FR">
              <a:solidFill>
                <a:prstClr val="black"/>
              </a:solidFill>
            </a:endParaRPr>
          </a:p>
        </p:txBody>
      </p:sp>
    </p:spTree>
    <p:extLst>
      <p:ext uri="{BB962C8B-B14F-4D97-AF65-F5344CB8AC3E}">
        <p14:creationId xmlns:p14="http://schemas.microsoft.com/office/powerpoint/2010/main" val="3382724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9"/>
            <a:ext cx="8229600" cy="1143000"/>
          </a:xfrm>
          <a:prstGeom prst="rect">
            <a:avLst/>
          </a:prstGeom>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200151"/>
            <a:ext cx="4038600" cy="33940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200151"/>
            <a:ext cx="4038600" cy="33940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a:xfrm>
            <a:off x="457200" y="6356351"/>
            <a:ext cx="2133600" cy="365125"/>
          </a:xfrm>
          <a:prstGeom prst="rect">
            <a:avLst/>
          </a:prstGeom>
        </p:spPr>
        <p:txBody>
          <a:bodyPr/>
          <a:lstStyle/>
          <a:p>
            <a:fld id="{D97AD4BE-E72F-4CB4-92EB-FE74EEC0ECF2}" type="datetimeFigureOut">
              <a:rPr lang="fr-FR">
                <a:solidFill>
                  <a:prstClr val="black"/>
                </a:solidFill>
              </a:rPr>
              <a:pPr/>
              <a:t>12/05/2014</a:t>
            </a:fld>
            <a:endParaRPr lang="fr-FR">
              <a:solidFill>
                <a:prstClr val="black"/>
              </a:solidFill>
            </a:endParaRPr>
          </a:p>
        </p:txBody>
      </p:sp>
      <p:sp>
        <p:nvSpPr>
          <p:cNvPr id="6" name="Espace réservé du pied de page 5"/>
          <p:cNvSpPr>
            <a:spLocks noGrp="1"/>
          </p:cNvSpPr>
          <p:nvPr>
            <p:ph type="ftr" sz="quarter" idx="11"/>
          </p:nvPr>
        </p:nvSpPr>
        <p:spPr>
          <a:xfrm>
            <a:off x="3124200" y="6356351"/>
            <a:ext cx="2895600" cy="365125"/>
          </a:xfrm>
          <a:prstGeom prst="rect">
            <a:avLst/>
          </a:prstGeom>
        </p:spPr>
        <p:txBody>
          <a:bodyPr/>
          <a:lstStyle/>
          <a:p>
            <a:endParaRPr lang="fr-FR">
              <a:solidFill>
                <a:prstClr val="black"/>
              </a:solidFill>
            </a:endParaRPr>
          </a:p>
        </p:txBody>
      </p:sp>
      <p:sp>
        <p:nvSpPr>
          <p:cNvPr id="7" name="Espace réservé du numéro de diapositive 6"/>
          <p:cNvSpPr>
            <a:spLocks noGrp="1"/>
          </p:cNvSpPr>
          <p:nvPr>
            <p:ph type="sldNum" sz="quarter" idx="12"/>
          </p:nvPr>
        </p:nvSpPr>
        <p:spPr>
          <a:xfrm>
            <a:off x="6553200" y="6356351"/>
            <a:ext cx="2133600" cy="365125"/>
          </a:xfrm>
          <a:prstGeom prst="rect">
            <a:avLst/>
          </a:prstGeom>
        </p:spPr>
        <p:txBody>
          <a:bodyPr/>
          <a:lstStyle/>
          <a:p>
            <a:fld id="{3BC5F62F-F9E6-422F-83C0-F2FA3DFA367F}" type="slidenum">
              <a:rPr lang="fr-FR">
                <a:solidFill>
                  <a:prstClr val="black"/>
                </a:solidFill>
              </a:rPr>
              <a:pPr/>
              <a:t>‹N°›</a:t>
            </a:fld>
            <a:endParaRPr lang="fr-FR">
              <a:solidFill>
                <a:prstClr val="black"/>
              </a:solidFill>
            </a:endParaRPr>
          </a:p>
        </p:txBody>
      </p:sp>
    </p:spTree>
    <p:extLst>
      <p:ext uri="{BB962C8B-B14F-4D97-AF65-F5344CB8AC3E}">
        <p14:creationId xmlns:p14="http://schemas.microsoft.com/office/powerpoint/2010/main" val="744468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9"/>
            <a:ext cx="8229600" cy="1143000"/>
          </a:xfrm>
          <a:prstGeom prst="rect">
            <a:avLst/>
          </a:prstGeo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7" y="1535113"/>
            <a:ext cx="4041775" cy="63976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7"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a:xfrm>
            <a:off x="457200" y="6356351"/>
            <a:ext cx="2133600" cy="365125"/>
          </a:xfrm>
          <a:prstGeom prst="rect">
            <a:avLst/>
          </a:prstGeom>
        </p:spPr>
        <p:txBody>
          <a:bodyPr/>
          <a:lstStyle/>
          <a:p>
            <a:fld id="{D97AD4BE-E72F-4CB4-92EB-FE74EEC0ECF2}" type="datetimeFigureOut">
              <a:rPr lang="fr-FR">
                <a:solidFill>
                  <a:prstClr val="black"/>
                </a:solidFill>
              </a:rPr>
              <a:pPr/>
              <a:t>12/05/2014</a:t>
            </a:fld>
            <a:endParaRPr lang="fr-FR">
              <a:solidFill>
                <a:prstClr val="black"/>
              </a:solidFill>
            </a:endParaRPr>
          </a:p>
        </p:txBody>
      </p:sp>
      <p:sp>
        <p:nvSpPr>
          <p:cNvPr id="8" name="Espace réservé du pied de page 7"/>
          <p:cNvSpPr>
            <a:spLocks noGrp="1"/>
          </p:cNvSpPr>
          <p:nvPr>
            <p:ph type="ftr" sz="quarter" idx="11"/>
          </p:nvPr>
        </p:nvSpPr>
        <p:spPr>
          <a:xfrm>
            <a:off x="3124200" y="6356351"/>
            <a:ext cx="2895600" cy="365125"/>
          </a:xfrm>
          <a:prstGeom prst="rect">
            <a:avLst/>
          </a:prstGeom>
        </p:spPr>
        <p:txBody>
          <a:bodyPr/>
          <a:lstStyle/>
          <a:p>
            <a:endParaRPr lang="fr-FR">
              <a:solidFill>
                <a:prstClr val="black"/>
              </a:solidFill>
            </a:endParaRPr>
          </a:p>
        </p:txBody>
      </p:sp>
      <p:sp>
        <p:nvSpPr>
          <p:cNvPr id="9" name="Espace réservé du numéro de diapositive 8"/>
          <p:cNvSpPr>
            <a:spLocks noGrp="1"/>
          </p:cNvSpPr>
          <p:nvPr>
            <p:ph type="sldNum" sz="quarter" idx="12"/>
          </p:nvPr>
        </p:nvSpPr>
        <p:spPr>
          <a:xfrm>
            <a:off x="6553200" y="6356351"/>
            <a:ext cx="2133600" cy="365125"/>
          </a:xfrm>
          <a:prstGeom prst="rect">
            <a:avLst/>
          </a:prstGeom>
        </p:spPr>
        <p:txBody>
          <a:bodyPr/>
          <a:lstStyle/>
          <a:p>
            <a:fld id="{3BC5F62F-F9E6-422F-83C0-F2FA3DFA367F}" type="slidenum">
              <a:rPr lang="fr-FR">
                <a:solidFill>
                  <a:prstClr val="black"/>
                </a:solidFill>
              </a:rPr>
              <a:pPr/>
              <a:t>‹N°›</a:t>
            </a:fld>
            <a:endParaRPr lang="fr-FR">
              <a:solidFill>
                <a:prstClr val="black"/>
              </a:solidFill>
            </a:endParaRPr>
          </a:p>
        </p:txBody>
      </p:sp>
    </p:spTree>
    <p:extLst>
      <p:ext uri="{BB962C8B-B14F-4D97-AF65-F5344CB8AC3E}">
        <p14:creationId xmlns:p14="http://schemas.microsoft.com/office/powerpoint/2010/main" val="3615279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9"/>
            <a:ext cx="8229600" cy="1143000"/>
          </a:xfrm>
          <a:prstGeom prst="rect">
            <a:avLst/>
          </a:prstGeom>
        </p:spPr>
        <p:txBody>
          <a:bodyPr/>
          <a:lstStyle/>
          <a:p>
            <a:r>
              <a:rPr lang="fr-FR" smtClean="0"/>
              <a:t>Modifiez le style du titre</a:t>
            </a:r>
            <a:endParaRPr lang="fr-FR"/>
          </a:p>
        </p:txBody>
      </p:sp>
      <p:sp>
        <p:nvSpPr>
          <p:cNvPr id="3" name="Espace réservé de la date 2"/>
          <p:cNvSpPr>
            <a:spLocks noGrp="1"/>
          </p:cNvSpPr>
          <p:nvPr>
            <p:ph type="dt" sz="half" idx="10"/>
          </p:nvPr>
        </p:nvSpPr>
        <p:spPr>
          <a:xfrm>
            <a:off x="457200" y="6356351"/>
            <a:ext cx="2133600" cy="365125"/>
          </a:xfrm>
          <a:prstGeom prst="rect">
            <a:avLst/>
          </a:prstGeom>
        </p:spPr>
        <p:txBody>
          <a:bodyPr/>
          <a:lstStyle/>
          <a:p>
            <a:fld id="{D97AD4BE-E72F-4CB4-92EB-FE74EEC0ECF2}" type="datetimeFigureOut">
              <a:rPr lang="fr-FR">
                <a:solidFill>
                  <a:prstClr val="black"/>
                </a:solidFill>
              </a:rPr>
              <a:pPr/>
              <a:t>12/05/2014</a:t>
            </a:fld>
            <a:endParaRPr lang="fr-FR">
              <a:solidFill>
                <a:prstClr val="black"/>
              </a:solidFill>
            </a:endParaRPr>
          </a:p>
        </p:txBody>
      </p:sp>
      <p:sp>
        <p:nvSpPr>
          <p:cNvPr id="4" name="Espace réservé du pied de page 3"/>
          <p:cNvSpPr>
            <a:spLocks noGrp="1"/>
          </p:cNvSpPr>
          <p:nvPr>
            <p:ph type="ftr" sz="quarter" idx="11"/>
          </p:nvPr>
        </p:nvSpPr>
        <p:spPr>
          <a:xfrm>
            <a:off x="3124200" y="6356351"/>
            <a:ext cx="2895600" cy="365125"/>
          </a:xfrm>
          <a:prstGeom prst="rect">
            <a:avLst/>
          </a:prstGeom>
        </p:spPr>
        <p:txBody>
          <a:bodyPr/>
          <a:lstStyle/>
          <a:p>
            <a:endParaRPr lang="fr-FR">
              <a:solidFill>
                <a:prstClr val="black"/>
              </a:solidFill>
            </a:endParaRPr>
          </a:p>
        </p:txBody>
      </p:sp>
      <p:sp>
        <p:nvSpPr>
          <p:cNvPr id="5" name="Espace réservé du numéro de diapositive 4"/>
          <p:cNvSpPr>
            <a:spLocks noGrp="1"/>
          </p:cNvSpPr>
          <p:nvPr>
            <p:ph type="sldNum" sz="quarter" idx="12"/>
          </p:nvPr>
        </p:nvSpPr>
        <p:spPr>
          <a:xfrm>
            <a:off x="6553200" y="6356351"/>
            <a:ext cx="2133600" cy="365125"/>
          </a:xfrm>
          <a:prstGeom prst="rect">
            <a:avLst/>
          </a:prstGeom>
        </p:spPr>
        <p:txBody>
          <a:bodyPr/>
          <a:lstStyle/>
          <a:p>
            <a:fld id="{3BC5F62F-F9E6-422F-83C0-F2FA3DFA367F}" type="slidenum">
              <a:rPr lang="fr-FR">
                <a:solidFill>
                  <a:prstClr val="black"/>
                </a:solidFill>
              </a:rPr>
              <a:pPr/>
              <a:t>‹N°›</a:t>
            </a:fld>
            <a:endParaRPr lang="fr-FR">
              <a:solidFill>
                <a:prstClr val="black"/>
              </a:solidFill>
            </a:endParaRPr>
          </a:p>
        </p:txBody>
      </p:sp>
    </p:spTree>
    <p:extLst>
      <p:ext uri="{BB962C8B-B14F-4D97-AF65-F5344CB8AC3E}">
        <p14:creationId xmlns:p14="http://schemas.microsoft.com/office/powerpoint/2010/main" val="4000010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57200" y="6356351"/>
            <a:ext cx="2133600" cy="365125"/>
          </a:xfrm>
          <a:prstGeom prst="rect">
            <a:avLst/>
          </a:prstGeom>
        </p:spPr>
        <p:txBody>
          <a:bodyPr/>
          <a:lstStyle/>
          <a:p>
            <a:fld id="{D97AD4BE-E72F-4CB4-92EB-FE74EEC0ECF2}" type="datetimeFigureOut">
              <a:rPr lang="fr-FR">
                <a:solidFill>
                  <a:prstClr val="black"/>
                </a:solidFill>
              </a:rPr>
              <a:pPr/>
              <a:t>12/05/2014</a:t>
            </a:fld>
            <a:endParaRPr lang="fr-FR">
              <a:solidFill>
                <a:prstClr val="black"/>
              </a:solidFill>
            </a:endParaRPr>
          </a:p>
        </p:txBody>
      </p:sp>
      <p:sp>
        <p:nvSpPr>
          <p:cNvPr id="3" name="Espace réservé du pied de page 2"/>
          <p:cNvSpPr>
            <a:spLocks noGrp="1"/>
          </p:cNvSpPr>
          <p:nvPr>
            <p:ph type="ftr" sz="quarter" idx="11"/>
          </p:nvPr>
        </p:nvSpPr>
        <p:spPr>
          <a:xfrm>
            <a:off x="3124200" y="6356351"/>
            <a:ext cx="2895600" cy="365125"/>
          </a:xfrm>
          <a:prstGeom prst="rect">
            <a:avLst/>
          </a:prstGeom>
        </p:spPr>
        <p:txBody>
          <a:bodyPr/>
          <a:lstStyle/>
          <a:p>
            <a:endParaRPr lang="fr-FR">
              <a:solidFill>
                <a:prstClr val="black"/>
              </a:solidFill>
            </a:endParaRPr>
          </a:p>
        </p:txBody>
      </p:sp>
      <p:sp>
        <p:nvSpPr>
          <p:cNvPr id="4" name="Espace réservé du numéro de diapositive 3"/>
          <p:cNvSpPr>
            <a:spLocks noGrp="1"/>
          </p:cNvSpPr>
          <p:nvPr>
            <p:ph type="sldNum" sz="quarter" idx="12"/>
          </p:nvPr>
        </p:nvSpPr>
        <p:spPr>
          <a:xfrm>
            <a:off x="6553200" y="6356351"/>
            <a:ext cx="2133600" cy="365125"/>
          </a:xfrm>
          <a:prstGeom prst="rect">
            <a:avLst/>
          </a:prstGeom>
        </p:spPr>
        <p:txBody>
          <a:bodyPr/>
          <a:lstStyle/>
          <a:p>
            <a:fld id="{3BC5F62F-F9E6-422F-83C0-F2FA3DFA367F}" type="slidenum">
              <a:rPr lang="fr-FR">
                <a:solidFill>
                  <a:prstClr val="black"/>
                </a:solidFill>
              </a:rPr>
              <a:pPr/>
              <a:t>‹N°›</a:t>
            </a:fld>
            <a:endParaRPr lang="fr-FR">
              <a:solidFill>
                <a:prstClr val="black"/>
              </a:solidFill>
            </a:endParaRPr>
          </a:p>
        </p:txBody>
      </p:sp>
    </p:spTree>
    <p:extLst>
      <p:ext uri="{BB962C8B-B14F-4D97-AF65-F5344CB8AC3E}">
        <p14:creationId xmlns:p14="http://schemas.microsoft.com/office/powerpoint/2010/main" val="2051464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2" y="273049"/>
            <a:ext cx="3008313" cy="1162051"/>
          </a:xfrm>
          <a:prstGeom prst="rect">
            <a:avLst/>
          </a:prstGeo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2"/>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2" y="1435102"/>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457200" y="6356351"/>
            <a:ext cx="2133600" cy="365125"/>
          </a:xfrm>
          <a:prstGeom prst="rect">
            <a:avLst/>
          </a:prstGeom>
        </p:spPr>
        <p:txBody>
          <a:bodyPr/>
          <a:lstStyle/>
          <a:p>
            <a:fld id="{D97AD4BE-E72F-4CB4-92EB-FE74EEC0ECF2}" type="datetimeFigureOut">
              <a:rPr lang="fr-FR">
                <a:solidFill>
                  <a:prstClr val="black"/>
                </a:solidFill>
              </a:rPr>
              <a:pPr/>
              <a:t>12/05/2014</a:t>
            </a:fld>
            <a:endParaRPr lang="fr-FR">
              <a:solidFill>
                <a:prstClr val="black"/>
              </a:solidFill>
            </a:endParaRPr>
          </a:p>
        </p:txBody>
      </p:sp>
      <p:sp>
        <p:nvSpPr>
          <p:cNvPr id="6" name="Espace réservé du pied de page 5"/>
          <p:cNvSpPr>
            <a:spLocks noGrp="1"/>
          </p:cNvSpPr>
          <p:nvPr>
            <p:ph type="ftr" sz="quarter" idx="11"/>
          </p:nvPr>
        </p:nvSpPr>
        <p:spPr>
          <a:xfrm>
            <a:off x="3124200" y="6356351"/>
            <a:ext cx="2895600" cy="365125"/>
          </a:xfrm>
          <a:prstGeom prst="rect">
            <a:avLst/>
          </a:prstGeom>
        </p:spPr>
        <p:txBody>
          <a:bodyPr/>
          <a:lstStyle/>
          <a:p>
            <a:endParaRPr lang="fr-FR">
              <a:solidFill>
                <a:prstClr val="black"/>
              </a:solidFill>
            </a:endParaRPr>
          </a:p>
        </p:txBody>
      </p:sp>
      <p:sp>
        <p:nvSpPr>
          <p:cNvPr id="7" name="Espace réservé du numéro de diapositive 6"/>
          <p:cNvSpPr>
            <a:spLocks noGrp="1"/>
          </p:cNvSpPr>
          <p:nvPr>
            <p:ph type="sldNum" sz="quarter" idx="12"/>
          </p:nvPr>
        </p:nvSpPr>
        <p:spPr>
          <a:xfrm>
            <a:off x="6553200" y="6356351"/>
            <a:ext cx="2133600" cy="365125"/>
          </a:xfrm>
          <a:prstGeom prst="rect">
            <a:avLst/>
          </a:prstGeom>
        </p:spPr>
        <p:txBody>
          <a:bodyPr/>
          <a:lstStyle/>
          <a:p>
            <a:fld id="{3BC5F62F-F9E6-422F-83C0-F2FA3DFA367F}" type="slidenum">
              <a:rPr lang="fr-FR">
                <a:solidFill>
                  <a:prstClr val="black"/>
                </a:solidFill>
              </a:rPr>
              <a:pPr/>
              <a:t>‹N°›</a:t>
            </a:fld>
            <a:endParaRPr lang="fr-FR">
              <a:solidFill>
                <a:prstClr val="black"/>
              </a:solidFill>
            </a:endParaRPr>
          </a:p>
        </p:txBody>
      </p:sp>
    </p:spTree>
    <p:extLst>
      <p:ext uri="{BB962C8B-B14F-4D97-AF65-F5344CB8AC3E}">
        <p14:creationId xmlns:p14="http://schemas.microsoft.com/office/powerpoint/2010/main" val="4132001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9"/>
          </a:xfrm>
          <a:prstGeom prst="rect">
            <a:avLst/>
          </a:prstGeo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457200" y="6356351"/>
            <a:ext cx="2133600" cy="365125"/>
          </a:xfrm>
          <a:prstGeom prst="rect">
            <a:avLst/>
          </a:prstGeom>
        </p:spPr>
        <p:txBody>
          <a:bodyPr/>
          <a:lstStyle/>
          <a:p>
            <a:fld id="{D97AD4BE-E72F-4CB4-92EB-FE74EEC0ECF2}" type="datetimeFigureOut">
              <a:rPr lang="fr-FR">
                <a:solidFill>
                  <a:prstClr val="black"/>
                </a:solidFill>
              </a:rPr>
              <a:pPr/>
              <a:t>12/05/2014</a:t>
            </a:fld>
            <a:endParaRPr lang="fr-FR">
              <a:solidFill>
                <a:prstClr val="black"/>
              </a:solidFill>
            </a:endParaRPr>
          </a:p>
        </p:txBody>
      </p:sp>
      <p:sp>
        <p:nvSpPr>
          <p:cNvPr id="6" name="Espace réservé du pied de page 5"/>
          <p:cNvSpPr>
            <a:spLocks noGrp="1"/>
          </p:cNvSpPr>
          <p:nvPr>
            <p:ph type="ftr" sz="quarter" idx="11"/>
          </p:nvPr>
        </p:nvSpPr>
        <p:spPr>
          <a:xfrm>
            <a:off x="3124200" y="6356351"/>
            <a:ext cx="2895600" cy="365125"/>
          </a:xfrm>
          <a:prstGeom prst="rect">
            <a:avLst/>
          </a:prstGeom>
        </p:spPr>
        <p:txBody>
          <a:bodyPr/>
          <a:lstStyle/>
          <a:p>
            <a:endParaRPr lang="fr-FR">
              <a:solidFill>
                <a:prstClr val="black"/>
              </a:solidFill>
            </a:endParaRPr>
          </a:p>
        </p:txBody>
      </p:sp>
      <p:sp>
        <p:nvSpPr>
          <p:cNvPr id="7" name="Espace réservé du numéro de diapositive 6"/>
          <p:cNvSpPr>
            <a:spLocks noGrp="1"/>
          </p:cNvSpPr>
          <p:nvPr>
            <p:ph type="sldNum" sz="quarter" idx="12"/>
          </p:nvPr>
        </p:nvSpPr>
        <p:spPr>
          <a:xfrm>
            <a:off x="6553200" y="6356351"/>
            <a:ext cx="2133600" cy="365125"/>
          </a:xfrm>
          <a:prstGeom prst="rect">
            <a:avLst/>
          </a:prstGeom>
        </p:spPr>
        <p:txBody>
          <a:bodyPr/>
          <a:lstStyle/>
          <a:p>
            <a:fld id="{3BC5F62F-F9E6-422F-83C0-F2FA3DFA367F}" type="slidenum">
              <a:rPr lang="fr-FR">
                <a:solidFill>
                  <a:prstClr val="black"/>
                </a:solidFill>
              </a:rPr>
              <a:pPr/>
              <a:t>‹N°›</a:t>
            </a:fld>
            <a:endParaRPr lang="fr-FR">
              <a:solidFill>
                <a:prstClr val="black"/>
              </a:solidFill>
            </a:endParaRPr>
          </a:p>
        </p:txBody>
      </p:sp>
    </p:spTree>
    <p:extLst>
      <p:ext uri="{BB962C8B-B14F-4D97-AF65-F5344CB8AC3E}">
        <p14:creationId xmlns:p14="http://schemas.microsoft.com/office/powerpoint/2010/main" val="3379399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tint val="66000"/>
                <a:satMod val="160000"/>
              </a:schemeClr>
            </a:gs>
            <a:gs pos="46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pic>
        <p:nvPicPr>
          <p:cNvPr id="3" name="Image 2"/>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386372748"/>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re 12"/>
          <p:cNvSpPr>
            <a:spLocks noGrp="1"/>
          </p:cNvSpPr>
          <p:nvPr>
            <p:ph type="ctrTitle"/>
          </p:nvPr>
        </p:nvSpPr>
        <p:spPr/>
        <p:txBody>
          <a:bodyPr/>
          <a:lstStyle/>
          <a:p>
            <a:pPr lvl="0">
              <a:lnSpc>
                <a:spcPts val="2100"/>
              </a:lnSpc>
              <a:spcBef>
                <a:spcPts val="0"/>
              </a:spcBef>
            </a:pPr>
            <a:r>
              <a:rPr lang="fr-FR" sz="4000" b="1" dirty="0">
                <a:solidFill>
                  <a:prstClr val="white"/>
                </a:solidFill>
              </a:rPr>
              <a:t/>
            </a:r>
            <a:br>
              <a:rPr lang="fr-FR" sz="4000" b="1" dirty="0">
                <a:solidFill>
                  <a:prstClr val="white"/>
                </a:solidFill>
              </a:rPr>
            </a:br>
            <a:r>
              <a:rPr lang="fr-FR" sz="4000" b="1" dirty="0" smtClean="0">
                <a:solidFill>
                  <a:prstClr val="white"/>
                </a:solidFill>
              </a:rPr>
              <a:t/>
            </a:r>
            <a:br>
              <a:rPr lang="fr-FR" sz="4000" b="1" dirty="0" smtClean="0">
                <a:solidFill>
                  <a:prstClr val="white"/>
                </a:solidFill>
              </a:rPr>
            </a:br>
            <a:r>
              <a:rPr lang="fr-FR" sz="4000" b="1" dirty="0" smtClean="0">
                <a:solidFill>
                  <a:prstClr val="white"/>
                </a:solidFill>
              </a:rPr>
              <a:t>Les </a:t>
            </a:r>
            <a:r>
              <a:rPr lang="fr-FR" sz="4000" b="1" smtClean="0">
                <a:solidFill>
                  <a:prstClr val="white"/>
                </a:solidFill>
              </a:rPr>
              <a:t>marchés publics </a:t>
            </a:r>
            <a:r>
              <a:rPr lang="fr-FR" sz="4000" b="1" dirty="0" smtClean="0">
                <a:solidFill>
                  <a:prstClr val="white"/>
                </a:solidFill>
              </a:rPr>
              <a:t>à </a:t>
            </a:r>
            <a:r>
              <a:rPr lang="fr-FR" sz="4000" b="1" smtClean="0">
                <a:solidFill>
                  <a:prstClr val="white"/>
                </a:solidFill>
              </a:rPr>
              <a:t>procédure </a:t>
            </a:r>
            <a:br>
              <a:rPr lang="fr-FR" sz="4000" b="1" smtClean="0">
                <a:solidFill>
                  <a:prstClr val="white"/>
                </a:solidFill>
              </a:rPr>
            </a:br>
            <a:r>
              <a:rPr lang="fr-FR" sz="4000" b="1">
                <a:solidFill>
                  <a:prstClr val="white"/>
                </a:solidFill>
              </a:rPr>
              <a:t/>
            </a:r>
            <a:br>
              <a:rPr lang="fr-FR" sz="4000" b="1">
                <a:solidFill>
                  <a:prstClr val="white"/>
                </a:solidFill>
              </a:rPr>
            </a:br>
            <a:r>
              <a:rPr lang="fr-FR" sz="4000" b="1" smtClean="0">
                <a:solidFill>
                  <a:prstClr val="white"/>
                </a:solidFill>
              </a:rPr>
              <a:t>adaptée</a:t>
            </a:r>
            <a:r>
              <a:rPr lang="fr-FR" sz="4000" b="1" dirty="0">
                <a:solidFill>
                  <a:prstClr val="white"/>
                </a:solidFill>
              </a:rPr>
              <a:t/>
            </a:r>
            <a:br>
              <a:rPr lang="fr-FR" sz="4000" b="1" dirty="0">
                <a:solidFill>
                  <a:prstClr val="white"/>
                </a:solidFill>
              </a:rPr>
            </a:br>
            <a:r>
              <a:rPr lang="fr-FR" sz="3200" b="1" dirty="0">
                <a:solidFill>
                  <a:prstClr val="white"/>
                </a:solidFill>
              </a:rPr>
              <a:t/>
            </a:r>
            <a:br>
              <a:rPr lang="fr-FR" sz="3200" b="1" dirty="0">
                <a:solidFill>
                  <a:prstClr val="white"/>
                </a:solidFill>
              </a:rPr>
            </a:br>
            <a:r>
              <a:rPr lang="fr-FR" sz="3600" b="1" dirty="0" smtClean="0">
                <a:solidFill>
                  <a:prstClr val="white"/>
                </a:solidFill>
              </a:rPr>
              <a:t> </a:t>
            </a:r>
            <a:r>
              <a:rPr lang="fr-FR" sz="3600" b="1" smtClean="0">
                <a:solidFill>
                  <a:prstClr val="white"/>
                </a:solidFill>
              </a:rPr>
              <a:t/>
            </a:r>
            <a:br>
              <a:rPr lang="fr-FR" sz="3600" b="1" smtClean="0">
                <a:solidFill>
                  <a:prstClr val="white"/>
                </a:solidFill>
              </a:rPr>
            </a:br>
            <a:r>
              <a:rPr lang="fr-FR" sz="3600" b="1" smtClean="0">
                <a:solidFill>
                  <a:prstClr val="white"/>
                </a:solidFill>
              </a:rPr>
              <a:t>DAMIGNY</a:t>
            </a:r>
            <a:r>
              <a:rPr lang="fr-FR" sz="3600" b="1" dirty="0" smtClean="0">
                <a:solidFill>
                  <a:prstClr val="white"/>
                </a:solidFill>
              </a:rPr>
              <a:t/>
            </a:r>
            <a:br>
              <a:rPr lang="fr-FR" sz="3600" b="1" dirty="0" smtClean="0">
                <a:solidFill>
                  <a:prstClr val="white"/>
                </a:solidFill>
              </a:rPr>
            </a:br>
            <a:r>
              <a:rPr lang="fr-FR" sz="2000" b="1">
                <a:solidFill>
                  <a:prstClr val="white"/>
                </a:solidFill>
              </a:rPr>
              <a:t/>
            </a:r>
            <a:br>
              <a:rPr lang="fr-FR" sz="2000" b="1">
                <a:solidFill>
                  <a:prstClr val="white"/>
                </a:solidFill>
              </a:rPr>
            </a:br>
            <a:r>
              <a:rPr lang="fr-FR" sz="2000" b="1" smtClean="0">
                <a:solidFill>
                  <a:prstClr val="white"/>
                </a:solidFill>
              </a:rPr>
              <a:t>13 </a:t>
            </a:r>
            <a:r>
              <a:rPr lang="fr-FR" sz="2000" b="1" dirty="0" smtClean="0">
                <a:solidFill>
                  <a:prstClr val="white"/>
                </a:solidFill>
              </a:rPr>
              <a:t>mai 2014</a:t>
            </a:r>
            <a:br>
              <a:rPr lang="fr-FR" sz="2000" b="1" dirty="0" smtClean="0">
                <a:solidFill>
                  <a:prstClr val="white"/>
                </a:solidFill>
              </a:rPr>
            </a:br>
            <a:r>
              <a:rPr lang="fr-FR" sz="2000" b="1" dirty="0" smtClean="0">
                <a:solidFill>
                  <a:prstClr val="white"/>
                </a:solidFill>
              </a:rPr>
              <a:t> </a:t>
            </a:r>
            <a:br>
              <a:rPr lang="fr-FR" sz="2000" b="1" dirty="0" smtClean="0">
                <a:solidFill>
                  <a:prstClr val="white"/>
                </a:solidFill>
              </a:rPr>
            </a:br>
            <a:r>
              <a:rPr lang="fr-FR" sz="2000" b="1" dirty="0" smtClean="0">
                <a:solidFill>
                  <a:prstClr val="white"/>
                </a:solidFill>
              </a:rPr>
              <a:t>Caroline </a:t>
            </a:r>
            <a:r>
              <a:rPr lang="fr-FR" sz="2000" b="1" dirty="0" err="1" smtClean="0">
                <a:solidFill>
                  <a:prstClr val="white"/>
                </a:solidFill>
              </a:rPr>
              <a:t>Couasnon</a:t>
            </a:r>
            <a:r>
              <a:rPr lang="fr-FR" sz="1800" b="1" dirty="0">
                <a:solidFill>
                  <a:prstClr val="white"/>
                </a:solidFill>
              </a:rPr>
              <a:t/>
            </a:r>
            <a:br>
              <a:rPr lang="fr-FR" sz="1800" b="1" dirty="0">
                <a:solidFill>
                  <a:prstClr val="white"/>
                </a:solidFill>
              </a:rPr>
            </a:br>
            <a:r>
              <a:rPr lang="fr-FR" sz="1800" b="1" dirty="0">
                <a:solidFill>
                  <a:prstClr val="white"/>
                </a:solidFill>
              </a:rPr>
              <a:t/>
            </a:r>
            <a:br>
              <a:rPr lang="fr-FR" sz="1800" b="1" dirty="0">
                <a:solidFill>
                  <a:prstClr val="white"/>
                </a:solidFill>
              </a:rPr>
            </a:br>
            <a:r>
              <a:rPr lang="fr-FR" sz="1800" b="1" i="1" dirty="0">
                <a:solidFill>
                  <a:prstClr val="white"/>
                </a:solidFill>
              </a:rPr>
              <a:t>Département Conseil Juridique </a:t>
            </a:r>
            <a:br>
              <a:rPr lang="fr-FR" sz="1800" b="1" i="1" dirty="0">
                <a:solidFill>
                  <a:prstClr val="white"/>
                </a:solidFill>
              </a:rPr>
            </a:br>
            <a:r>
              <a:rPr lang="fr-FR" sz="1800" b="1" i="1" dirty="0">
                <a:solidFill>
                  <a:prstClr val="white"/>
                </a:solidFill>
              </a:rPr>
              <a:t>Association des Maires de France</a:t>
            </a:r>
            <a:br>
              <a:rPr lang="fr-FR" sz="1800" b="1" i="1" dirty="0">
                <a:solidFill>
                  <a:prstClr val="white"/>
                </a:solidFill>
              </a:rPr>
            </a:br>
            <a:r>
              <a:rPr lang="fr-FR" sz="1800" dirty="0">
                <a:solidFill>
                  <a:prstClr val="white"/>
                </a:solidFill>
              </a:rPr>
              <a:t/>
            </a:r>
            <a:br>
              <a:rPr lang="fr-FR" sz="1800" dirty="0">
                <a:solidFill>
                  <a:prstClr val="white"/>
                </a:solidFill>
              </a:rPr>
            </a:br>
            <a:endParaRPr lang="fr-FR" dirty="0"/>
          </a:p>
        </p:txBody>
      </p:sp>
      <p:sp>
        <p:nvSpPr>
          <p:cNvPr id="4" name="Espace réservé du numéro de diapositive 3"/>
          <p:cNvSpPr>
            <a:spLocks noGrp="1"/>
          </p:cNvSpPr>
          <p:nvPr>
            <p:ph type="sldNum" sz="quarter" idx="12"/>
          </p:nvPr>
        </p:nvSpPr>
        <p:spPr/>
        <p:txBody>
          <a:bodyPr/>
          <a:lstStyle/>
          <a:p>
            <a:fld id="{03E78FB5-2E6E-4750-A5BD-2E6C98C49FC2}" type="slidenum">
              <a:rPr lang="fr-FR" smtClean="0"/>
              <a:pPr/>
              <a:t>1</a:t>
            </a:fld>
            <a:endParaRPr lang="fr-F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115218"/>
            <a:ext cx="92710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0434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9"/>
            <a:ext cx="8229600" cy="922113"/>
          </a:xfrm>
        </p:spPr>
        <p:txBody>
          <a:bodyPr>
            <a:normAutofit fontScale="90000"/>
          </a:bodyPr>
          <a:lstStyle/>
          <a:p>
            <a:pPr algn="l"/>
            <a:r>
              <a:rPr lang="fr-FR" sz="3200" dirty="0" smtClean="0">
                <a:solidFill>
                  <a:srgbClr val="002060"/>
                </a:solidFill>
              </a:rPr>
              <a:t/>
            </a:r>
            <a:br>
              <a:rPr lang="fr-FR" sz="3200" dirty="0" smtClean="0">
                <a:solidFill>
                  <a:srgbClr val="002060"/>
                </a:solidFill>
              </a:rPr>
            </a:br>
            <a:r>
              <a:rPr lang="fr-FR" sz="3200" dirty="0" smtClean="0">
                <a:solidFill>
                  <a:srgbClr val="002060"/>
                </a:solidFill>
              </a:rPr>
              <a:t>Les documents contractuels d’un MAPA</a:t>
            </a:r>
            <a:endParaRPr lang="fr-FR" sz="3200" dirty="0">
              <a:solidFill>
                <a:srgbClr val="002060"/>
              </a:solidFill>
            </a:endParaRPr>
          </a:p>
        </p:txBody>
      </p:sp>
      <p:sp>
        <p:nvSpPr>
          <p:cNvPr id="3" name="Espace réservé du contenu 2"/>
          <p:cNvSpPr>
            <a:spLocks noGrp="1"/>
          </p:cNvSpPr>
          <p:nvPr>
            <p:ph idx="1"/>
          </p:nvPr>
        </p:nvSpPr>
        <p:spPr/>
        <p:txBody>
          <a:bodyPr>
            <a:normAutofit/>
          </a:bodyPr>
          <a:lstStyle/>
          <a:p>
            <a:endParaRPr lang="fr-FR" sz="2000" dirty="0" smtClean="0">
              <a:solidFill>
                <a:schemeClr val="bg1"/>
              </a:solidFill>
            </a:endParaRPr>
          </a:p>
          <a:p>
            <a:r>
              <a:rPr lang="fr-FR" sz="2000" dirty="0" smtClean="0">
                <a:solidFill>
                  <a:schemeClr val="bg1"/>
                </a:solidFill>
              </a:rPr>
              <a:t>Obligation d’un écrit</a:t>
            </a:r>
          </a:p>
          <a:p>
            <a:pPr lvl="1"/>
            <a:r>
              <a:rPr lang="fr-FR" sz="2000" dirty="0" smtClean="0">
                <a:solidFill>
                  <a:schemeClr val="bg1"/>
                </a:solidFill>
              </a:rPr>
              <a:t>Article 11 CMP</a:t>
            </a:r>
          </a:p>
          <a:p>
            <a:pPr lvl="1"/>
            <a:r>
              <a:rPr lang="fr-FR" sz="2000" dirty="0" smtClean="0">
                <a:solidFill>
                  <a:schemeClr val="bg1"/>
                </a:solidFill>
              </a:rPr>
              <a:t>Pas de formalisme particulier </a:t>
            </a:r>
          </a:p>
          <a:p>
            <a:pPr lvl="1"/>
            <a:r>
              <a:rPr lang="fr-FR" sz="2000" dirty="0" smtClean="0">
                <a:solidFill>
                  <a:schemeClr val="bg1"/>
                </a:solidFill>
              </a:rPr>
              <a:t>Obligation pour les marchés supérieurs à 15 000 €</a:t>
            </a:r>
          </a:p>
          <a:p>
            <a:pPr lvl="1"/>
            <a:r>
              <a:rPr lang="fr-FR" sz="2000" dirty="0" smtClean="0">
                <a:solidFill>
                  <a:schemeClr val="bg1"/>
                </a:solidFill>
              </a:rPr>
              <a:t>Marché inférieur à 15 000 € : pas d’obligation d’un écrit, mais conseillé </a:t>
            </a:r>
          </a:p>
          <a:p>
            <a:pPr lvl="1"/>
            <a:r>
              <a:rPr lang="fr-FR" sz="2000" dirty="0" smtClean="0">
                <a:solidFill>
                  <a:schemeClr val="bg1"/>
                </a:solidFill>
              </a:rPr>
              <a:t>Les marchés de maîtrise d’œuvre </a:t>
            </a:r>
            <a:endParaRPr lang="fr-FR" sz="2000" dirty="0">
              <a:solidFill>
                <a:schemeClr val="bg1"/>
              </a:solidFill>
            </a:endParaRPr>
          </a:p>
          <a:p>
            <a:pPr lvl="1"/>
            <a:r>
              <a:rPr lang="fr-FR" sz="2000" dirty="0" smtClean="0">
                <a:solidFill>
                  <a:schemeClr val="bg1"/>
                </a:solidFill>
              </a:rPr>
              <a:t>Les marchés d’assurance</a:t>
            </a:r>
          </a:p>
        </p:txBody>
      </p:sp>
      <p:sp>
        <p:nvSpPr>
          <p:cNvPr id="4" name="Espace réservé du numéro de diapositive 3"/>
          <p:cNvSpPr>
            <a:spLocks noGrp="1"/>
          </p:cNvSpPr>
          <p:nvPr>
            <p:ph type="sldNum" sz="quarter" idx="12"/>
          </p:nvPr>
        </p:nvSpPr>
        <p:spPr/>
        <p:txBody>
          <a:bodyPr/>
          <a:lstStyle/>
          <a:p>
            <a:fld id="{03E78FB5-2E6E-4750-A5BD-2E6C98C49FC2}" type="slidenum">
              <a:rPr lang="fr-FR" smtClean="0"/>
              <a:t>10</a:t>
            </a:fld>
            <a:endParaRPr lang="fr-FR"/>
          </a:p>
        </p:txBody>
      </p:sp>
    </p:spTree>
    <p:extLst>
      <p:ext uri="{BB962C8B-B14F-4D97-AF65-F5344CB8AC3E}">
        <p14:creationId xmlns:p14="http://schemas.microsoft.com/office/powerpoint/2010/main" val="12660372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200" dirty="0" smtClean="0">
                <a:solidFill>
                  <a:srgbClr val="002060"/>
                </a:solidFill>
              </a:rPr>
              <a:t/>
            </a:r>
            <a:br>
              <a:rPr lang="fr-FR" sz="3200" dirty="0" smtClean="0">
                <a:solidFill>
                  <a:srgbClr val="002060"/>
                </a:solidFill>
              </a:rPr>
            </a:br>
            <a:r>
              <a:rPr lang="fr-FR" sz="3200" dirty="0" smtClean="0">
                <a:solidFill>
                  <a:srgbClr val="002060"/>
                </a:solidFill>
              </a:rPr>
              <a:t>Les </a:t>
            </a:r>
            <a:r>
              <a:rPr lang="fr-FR" sz="3200" dirty="0">
                <a:solidFill>
                  <a:srgbClr val="002060"/>
                </a:solidFill>
              </a:rPr>
              <a:t>documents contractuels d’un MAPA</a:t>
            </a:r>
          </a:p>
        </p:txBody>
      </p:sp>
      <p:sp>
        <p:nvSpPr>
          <p:cNvPr id="3" name="Espace réservé du contenu 2"/>
          <p:cNvSpPr>
            <a:spLocks noGrp="1"/>
          </p:cNvSpPr>
          <p:nvPr>
            <p:ph idx="1"/>
          </p:nvPr>
        </p:nvSpPr>
        <p:spPr/>
        <p:txBody>
          <a:bodyPr>
            <a:normAutofit/>
          </a:bodyPr>
          <a:lstStyle/>
          <a:p>
            <a:endParaRPr lang="fr-FR" sz="2000" dirty="0" smtClean="0">
              <a:solidFill>
                <a:schemeClr val="bg1"/>
              </a:solidFill>
            </a:endParaRPr>
          </a:p>
          <a:p>
            <a:r>
              <a:rPr lang="fr-FR" sz="2000" dirty="0" smtClean="0">
                <a:solidFill>
                  <a:schemeClr val="bg1"/>
                </a:solidFill>
              </a:rPr>
              <a:t>Les documents de la consultation</a:t>
            </a:r>
          </a:p>
          <a:p>
            <a:pPr lvl="1"/>
            <a:r>
              <a:rPr lang="fr-FR" sz="2000" dirty="0" smtClean="0">
                <a:solidFill>
                  <a:schemeClr val="bg1"/>
                </a:solidFill>
              </a:rPr>
              <a:t>Article 41 les définit comme « </a:t>
            </a:r>
            <a:r>
              <a:rPr lang="fr-FR" sz="2000" i="1" dirty="0" smtClean="0">
                <a:solidFill>
                  <a:schemeClr val="bg1"/>
                </a:solidFill>
              </a:rPr>
              <a:t>l’ensemble des documents et informations préparées par le pouvoir adjudicateur pour définir l’objet, les caractéristiques et les conditions d’exécution du marché</a:t>
            </a:r>
            <a:r>
              <a:rPr lang="fr-FR" sz="2000" dirty="0" smtClean="0">
                <a:solidFill>
                  <a:schemeClr val="bg1"/>
                </a:solidFill>
              </a:rPr>
              <a:t> ».</a:t>
            </a:r>
          </a:p>
          <a:p>
            <a:pPr lvl="1"/>
            <a:r>
              <a:rPr lang="fr-FR" sz="2000" dirty="0" smtClean="0">
                <a:solidFill>
                  <a:schemeClr val="bg1"/>
                </a:solidFill>
              </a:rPr>
              <a:t>Le règlement de la consultation (RC) </a:t>
            </a:r>
          </a:p>
          <a:p>
            <a:pPr lvl="1"/>
            <a:r>
              <a:rPr lang="fr-FR" sz="2000" dirty="0" smtClean="0">
                <a:solidFill>
                  <a:schemeClr val="bg1"/>
                </a:solidFill>
              </a:rPr>
              <a:t>Le cahier des charges</a:t>
            </a:r>
          </a:p>
          <a:p>
            <a:pPr lvl="1"/>
            <a:r>
              <a:rPr lang="fr-FR" sz="2000" dirty="0" smtClean="0">
                <a:solidFill>
                  <a:schemeClr val="bg1"/>
                </a:solidFill>
              </a:rPr>
              <a:t>L’acte d’engagement</a:t>
            </a:r>
            <a:endParaRPr lang="fr-FR" sz="2000" dirty="0">
              <a:solidFill>
                <a:schemeClr val="bg1"/>
              </a:solidFill>
            </a:endParaRPr>
          </a:p>
        </p:txBody>
      </p:sp>
      <p:sp>
        <p:nvSpPr>
          <p:cNvPr id="4" name="Espace réservé du numéro de diapositive 3"/>
          <p:cNvSpPr>
            <a:spLocks noGrp="1"/>
          </p:cNvSpPr>
          <p:nvPr>
            <p:ph type="sldNum" sz="quarter" idx="12"/>
          </p:nvPr>
        </p:nvSpPr>
        <p:spPr/>
        <p:txBody>
          <a:bodyPr/>
          <a:lstStyle/>
          <a:p>
            <a:fld id="{03E78FB5-2E6E-4750-A5BD-2E6C98C49FC2}" type="slidenum">
              <a:rPr lang="fr-FR" smtClean="0"/>
              <a:t>11</a:t>
            </a:fld>
            <a:endParaRPr lang="fr-FR"/>
          </a:p>
        </p:txBody>
      </p:sp>
    </p:spTree>
    <p:extLst>
      <p:ext uri="{BB962C8B-B14F-4D97-AF65-F5344CB8AC3E}">
        <p14:creationId xmlns:p14="http://schemas.microsoft.com/office/powerpoint/2010/main" val="1043503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200" dirty="0" smtClean="0">
                <a:solidFill>
                  <a:srgbClr val="002060"/>
                </a:solidFill>
              </a:rPr>
              <a:t>Autorité compétente pour les marchés</a:t>
            </a:r>
            <a:endParaRPr lang="fr-FR" sz="3200" dirty="0">
              <a:solidFill>
                <a:srgbClr val="002060"/>
              </a:solidFill>
            </a:endParaRPr>
          </a:p>
        </p:txBody>
      </p:sp>
      <p:sp>
        <p:nvSpPr>
          <p:cNvPr id="3" name="Espace réservé du contenu 2"/>
          <p:cNvSpPr>
            <a:spLocks noGrp="1"/>
          </p:cNvSpPr>
          <p:nvPr>
            <p:ph sz="half" idx="1"/>
          </p:nvPr>
        </p:nvSpPr>
        <p:spPr>
          <a:xfrm>
            <a:off x="467544" y="1628800"/>
            <a:ext cx="4038600" cy="3394075"/>
          </a:xfrm>
        </p:spPr>
        <p:txBody>
          <a:bodyPr>
            <a:noAutofit/>
          </a:bodyPr>
          <a:lstStyle/>
          <a:p>
            <a:r>
              <a:rPr lang="fr-FR" sz="2000" dirty="0" smtClean="0">
                <a:solidFill>
                  <a:schemeClr val="bg1"/>
                </a:solidFill>
              </a:rPr>
              <a:t>L’autorité compétente est l’organe délibérant, c’est-à-dire le conseil municipal (</a:t>
            </a:r>
            <a:r>
              <a:rPr lang="fr-FR" sz="2000" dirty="0">
                <a:solidFill>
                  <a:schemeClr val="bg1"/>
                </a:solidFill>
              </a:rPr>
              <a:t>article </a:t>
            </a:r>
            <a:r>
              <a:rPr lang="fr-FR" sz="2000" dirty="0" smtClean="0">
                <a:solidFill>
                  <a:schemeClr val="bg1"/>
                </a:solidFill>
              </a:rPr>
              <a:t>L.2122-21,6</a:t>
            </a:r>
            <a:r>
              <a:rPr lang="fr-FR" sz="2000" dirty="0">
                <a:solidFill>
                  <a:schemeClr val="bg1"/>
                </a:solidFill>
              </a:rPr>
              <a:t>° CGCT)</a:t>
            </a:r>
            <a:r>
              <a:rPr lang="fr-FR" sz="2000" dirty="0" smtClean="0">
                <a:solidFill>
                  <a:schemeClr val="bg1"/>
                </a:solidFill>
              </a:rPr>
              <a:t>.</a:t>
            </a:r>
          </a:p>
          <a:p>
            <a:r>
              <a:rPr lang="fr-FR" sz="2000" dirty="0" smtClean="0">
                <a:solidFill>
                  <a:schemeClr val="bg1"/>
                </a:solidFill>
              </a:rPr>
              <a:t>Le maire doit toujours être autorisé par son organe délibérant à signer un MAPA. </a:t>
            </a:r>
            <a:endParaRPr lang="fr-FR" sz="2000" dirty="0">
              <a:solidFill>
                <a:schemeClr val="bg1"/>
              </a:solidFill>
            </a:endParaRPr>
          </a:p>
          <a:p>
            <a:r>
              <a:rPr lang="fr-FR" sz="2000" dirty="0" smtClean="0">
                <a:solidFill>
                  <a:schemeClr val="bg1"/>
                </a:solidFill>
              </a:rPr>
              <a:t>Cette autorisation résulte :</a:t>
            </a:r>
          </a:p>
          <a:p>
            <a:pPr lvl="1"/>
            <a:r>
              <a:rPr lang="fr-FR" sz="2000" dirty="0" smtClean="0">
                <a:solidFill>
                  <a:schemeClr val="bg1"/>
                </a:solidFill>
              </a:rPr>
              <a:t>Soit d’une délibération ad hoc pour chaque marché</a:t>
            </a:r>
          </a:p>
          <a:p>
            <a:pPr lvl="1"/>
            <a:r>
              <a:rPr lang="fr-FR" sz="2000" dirty="0" smtClean="0">
                <a:solidFill>
                  <a:schemeClr val="bg1"/>
                </a:solidFill>
              </a:rPr>
              <a:t>Soit d’une délégation de pouvoir</a:t>
            </a:r>
            <a:endParaRPr lang="fr-FR" sz="2000" dirty="0">
              <a:solidFill>
                <a:schemeClr val="bg1"/>
              </a:solidFill>
            </a:endParaRPr>
          </a:p>
        </p:txBody>
      </p:sp>
      <p:sp>
        <p:nvSpPr>
          <p:cNvPr id="5" name="Espace réservé du contenu 4"/>
          <p:cNvSpPr>
            <a:spLocks noGrp="1"/>
          </p:cNvSpPr>
          <p:nvPr>
            <p:ph sz="half" idx="2"/>
          </p:nvPr>
        </p:nvSpPr>
        <p:spPr>
          <a:xfrm>
            <a:off x="4644008" y="1628800"/>
            <a:ext cx="4038600" cy="3394075"/>
          </a:xfrm>
        </p:spPr>
        <p:txBody>
          <a:bodyPr>
            <a:noAutofit/>
          </a:bodyPr>
          <a:lstStyle/>
          <a:p>
            <a:r>
              <a:rPr lang="fr-FR" sz="1700" dirty="0" smtClean="0">
                <a:solidFill>
                  <a:schemeClr val="bg1"/>
                </a:solidFill>
              </a:rPr>
              <a:t>Lorsque le maire n’a pas de délégation, le conseil municipal prend une délibération soit avant la procédure, soit à la fin de la procédure.</a:t>
            </a:r>
          </a:p>
          <a:p>
            <a:r>
              <a:rPr lang="fr-FR" sz="1700" dirty="0" smtClean="0">
                <a:solidFill>
                  <a:schemeClr val="bg1"/>
                </a:solidFill>
              </a:rPr>
              <a:t>Avant l’engagement de la procédure :</a:t>
            </a:r>
          </a:p>
          <a:p>
            <a:pPr lvl="1"/>
            <a:r>
              <a:rPr lang="fr-FR" sz="1700" dirty="0" smtClean="0">
                <a:solidFill>
                  <a:schemeClr val="bg1"/>
                </a:solidFill>
              </a:rPr>
              <a:t>La délibération comporte obligatoirement la définition de l’étendue du besoin et le montant prévisionnel (article L.2122-21-1 CGCT).	</a:t>
            </a:r>
          </a:p>
          <a:p>
            <a:r>
              <a:rPr lang="fr-FR" sz="1700" dirty="0" smtClean="0">
                <a:solidFill>
                  <a:schemeClr val="bg1"/>
                </a:solidFill>
              </a:rPr>
              <a:t>À la fin de la procédure :</a:t>
            </a:r>
          </a:p>
          <a:p>
            <a:pPr lvl="1"/>
            <a:r>
              <a:rPr lang="fr-FR" sz="1700" dirty="0" smtClean="0">
                <a:solidFill>
                  <a:schemeClr val="bg1"/>
                </a:solidFill>
              </a:rPr>
              <a:t>La délibération intervient une fois que le montant des prestations et le nom du candidat retenu sont arrêtés.</a:t>
            </a:r>
          </a:p>
          <a:p>
            <a:endParaRPr lang="fr-FR" sz="1700" dirty="0">
              <a:solidFill>
                <a:schemeClr val="bg1"/>
              </a:solidFill>
            </a:endParaRPr>
          </a:p>
        </p:txBody>
      </p:sp>
      <p:sp>
        <p:nvSpPr>
          <p:cNvPr id="4" name="Espace réservé du numéro de diapositive 3"/>
          <p:cNvSpPr>
            <a:spLocks noGrp="1"/>
          </p:cNvSpPr>
          <p:nvPr>
            <p:ph type="sldNum" sz="quarter" idx="12"/>
          </p:nvPr>
        </p:nvSpPr>
        <p:spPr/>
        <p:txBody>
          <a:bodyPr/>
          <a:lstStyle/>
          <a:p>
            <a:fld id="{03E78FB5-2E6E-4750-A5BD-2E6C98C49FC2}" type="slidenum">
              <a:rPr lang="fr-FR" smtClean="0"/>
              <a:t>12</a:t>
            </a:fld>
            <a:endParaRPr lang="fr-FR"/>
          </a:p>
        </p:txBody>
      </p:sp>
    </p:spTree>
    <p:extLst>
      <p:ext uri="{BB962C8B-B14F-4D97-AF65-F5344CB8AC3E}">
        <p14:creationId xmlns:p14="http://schemas.microsoft.com/office/powerpoint/2010/main" val="17429488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200" dirty="0" smtClean="0">
                <a:solidFill>
                  <a:srgbClr val="002060"/>
                </a:solidFill>
              </a:rPr>
              <a:t>Délégation dans le cadre des marchés</a:t>
            </a:r>
            <a:endParaRPr lang="fr-FR" sz="3200" dirty="0">
              <a:solidFill>
                <a:srgbClr val="002060"/>
              </a:solidFill>
            </a:endParaRPr>
          </a:p>
        </p:txBody>
      </p:sp>
      <p:sp>
        <p:nvSpPr>
          <p:cNvPr id="3" name="Espace réservé du contenu 2"/>
          <p:cNvSpPr>
            <a:spLocks noGrp="1"/>
          </p:cNvSpPr>
          <p:nvPr>
            <p:ph idx="1"/>
          </p:nvPr>
        </p:nvSpPr>
        <p:spPr>
          <a:xfrm>
            <a:off x="467544" y="1484784"/>
            <a:ext cx="8229600" cy="4824536"/>
          </a:xfrm>
        </p:spPr>
        <p:txBody>
          <a:bodyPr>
            <a:normAutofit/>
          </a:bodyPr>
          <a:lstStyle/>
          <a:p>
            <a:pPr marL="0" indent="0">
              <a:buNone/>
            </a:pPr>
            <a:endParaRPr lang="fr-FR" sz="2000" dirty="0" smtClean="0">
              <a:solidFill>
                <a:schemeClr val="bg1"/>
              </a:solidFill>
              <a:effectLst>
                <a:outerShdw blurRad="38100" dist="38100" dir="2700000" algn="tl">
                  <a:srgbClr val="000000">
                    <a:alpha val="43137"/>
                  </a:srgbClr>
                </a:outerShdw>
              </a:effectLst>
            </a:endParaRPr>
          </a:p>
          <a:p>
            <a:pPr marL="0" indent="0">
              <a:buNone/>
            </a:pPr>
            <a:r>
              <a:rPr lang="fr-FR" sz="2000" dirty="0" smtClean="0">
                <a:solidFill>
                  <a:schemeClr val="bg1"/>
                </a:solidFill>
                <a:effectLst>
                  <a:outerShdw blurRad="38100" dist="38100" dir="2700000" algn="tl">
                    <a:srgbClr val="000000">
                      <a:alpha val="43137"/>
                    </a:srgbClr>
                  </a:outerShdw>
                </a:effectLst>
              </a:rPr>
              <a:t>Délégations de pouvoir à l’exécutif en matière de marchés publics</a:t>
            </a:r>
          </a:p>
          <a:p>
            <a:r>
              <a:rPr lang="fr-FR" sz="2000" dirty="0" smtClean="0">
                <a:solidFill>
                  <a:schemeClr val="bg1"/>
                </a:solidFill>
              </a:rPr>
              <a:t>Article L.2122-22, 4° CGCT</a:t>
            </a:r>
          </a:p>
          <a:p>
            <a:r>
              <a:rPr lang="fr-FR" sz="2000" dirty="0" smtClean="0">
                <a:solidFill>
                  <a:schemeClr val="bg1"/>
                </a:solidFill>
              </a:rPr>
              <a:t>En pratique, la délégation est accordée pour la durée du mandat du maire.</a:t>
            </a:r>
          </a:p>
          <a:p>
            <a:r>
              <a:rPr lang="fr-FR" sz="2000" dirty="0" smtClean="0">
                <a:solidFill>
                  <a:schemeClr val="bg1"/>
                </a:solidFill>
              </a:rPr>
              <a:t>En cas de délégation à l’exécutif, l’organe délibérant n’est plus en droit d’exercer les compétences qu’il a déléguées.</a:t>
            </a:r>
          </a:p>
          <a:p>
            <a:r>
              <a:rPr lang="fr-FR" sz="2000" dirty="0" smtClean="0">
                <a:solidFill>
                  <a:schemeClr val="bg1"/>
                </a:solidFill>
              </a:rPr>
              <a:t>La délégation doit être formalisée dans une délibération qui la délimite précisément dans son objet et son étendue. </a:t>
            </a:r>
          </a:p>
        </p:txBody>
      </p:sp>
      <p:sp>
        <p:nvSpPr>
          <p:cNvPr id="4" name="Espace réservé du numéro de diapositive 3"/>
          <p:cNvSpPr>
            <a:spLocks noGrp="1"/>
          </p:cNvSpPr>
          <p:nvPr>
            <p:ph type="sldNum" sz="quarter" idx="12"/>
          </p:nvPr>
        </p:nvSpPr>
        <p:spPr/>
        <p:txBody>
          <a:bodyPr/>
          <a:lstStyle/>
          <a:p>
            <a:fld id="{03E78FB5-2E6E-4750-A5BD-2E6C98C49FC2}" type="slidenum">
              <a:rPr lang="fr-FR" smtClean="0"/>
              <a:t>13</a:t>
            </a:fld>
            <a:endParaRPr lang="fr-FR"/>
          </a:p>
        </p:txBody>
      </p:sp>
    </p:spTree>
    <p:extLst>
      <p:ext uri="{BB962C8B-B14F-4D97-AF65-F5344CB8AC3E}">
        <p14:creationId xmlns:p14="http://schemas.microsoft.com/office/powerpoint/2010/main" val="29102957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200" dirty="0" smtClean="0">
                <a:solidFill>
                  <a:srgbClr val="002060"/>
                </a:solidFill>
              </a:rPr>
              <a:t>Délégation dans le cadre des marchés</a:t>
            </a:r>
            <a:endParaRPr lang="fr-FR" sz="3200" dirty="0">
              <a:solidFill>
                <a:srgbClr val="002060"/>
              </a:solidFill>
            </a:endParaRPr>
          </a:p>
        </p:txBody>
      </p:sp>
      <p:sp>
        <p:nvSpPr>
          <p:cNvPr id="3" name="Espace réservé du contenu 2"/>
          <p:cNvSpPr>
            <a:spLocks noGrp="1"/>
          </p:cNvSpPr>
          <p:nvPr>
            <p:ph idx="1"/>
          </p:nvPr>
        </p:nvSpPr>
        <p:spPr/>
        <p:txBody>
          <a:bodyPr>
            <a:normAutofit/>
          </a:bodyPr>
          <a:lstStyle/>
          <a:p>
            <a:pPr marL="0" indent="0">
              <a:buNone/>
            </a:pPr>
            <a:r>
              <a:rPr lang="fr-FR" sz="2000" dirty="0" smtClean="0">
                <a:solidFill>
                  <a:schemeClr val="bg1"/>
                </a:solidFill>
                <a:effectLst>
                  <a:outerShdw blurRad="38100" dist="38100" dir="2700000" algn="tl">
                    <a:srgbClr val="000000">
                      <a:alpha val="43137"/>
                    </a:srgbClr>
                  </a:outerShdw>
                </a:effectLst>
              </a:rPr>
              <a:t>Délégation de l’exécutif</a:t>
            </a:r>
          </a:p>
          <a:p>
            <a:pPr lvl="1">
              <a:buFont typeface="Arial" panose="020B0604020202020204" pitchFamily="34" charset="0"/>
              <a:buChar char="•"/>
            </a:pPr>
            <a:r>
              <a:rPr lang="fr-FR" sz="2000" dirty="0" smtClean="0">
                <a:solidFill>
                  <a:schemeClr val="bg1"/>
                </a:solidFill>
              </a:rPr>
              <a:t>Délégation de fonction à un élu</a:t>
            </a:r>
          </a:p>
          <a:p>
            <a:pPr marL="914400" lvl="2" indent="0">
              <a:buNone/>
            </a:pPr>
            <a:r>
              <a:rPr lang="fr-FR" sz="2000" dirty="0" smtClean="0">
                <a:solidFill>
                  <a:schemeClr val="bg1"/>
                </a:solidFill>
              </a:rPr>
              <a:t>- Confier à un adjoint ou à un conseiller les compétences que le conseil municipal a déléguées au maire</a:t>
            </a:r>
          </a:p>
          <a:p>
            <a:pPr marL="914400" lvl="2" indent="0">
              <a:buNone/>
            </a:pPr>
            <a:r>
              <a:rPr lang="fr-FR" sz="2000" dirty="0" smtClean="0">
                <a:solidFill>
                  <a:schemeClr val="bg1"/>
                </a:solidFill>
              </a:rPr>
              <a:t>- Possibilité d’exclure la subdélégation</a:t>
            </a:r>
          </a:p>
          <a:p>
            <a:pPr lvl="1">
              <a:buFont typeface="Arial" panose="020B0604020202020204" pitchFamily="34" charset="0"/>
              <a:buChar char="•"/>
            </a:pPr>
            <a:r>
              <a:rPr lang="fr-FR" sz="2000" dirty="0" smtClean="0">
                <a:solidFill>
                  <a:schemeClr val="bg1"/>
                </a:solidFill>
              </a:rPr>
              <a:t>Délégation de signature à un agent	</a:t>
            </a:r>
            <a:endParaRPr lang="fr-FR" sz="1600" dirty="0" smtClean="0">
              <a:solidFill>
                <a:schemeClr val="bg1"/>
              </a:solidFill>
            </a:endParaRPr>
          </a:p>
          <a:p>
            <a:pPr marL="914400" lvl="2" indent="0">
              <a:buNone/>
            </a:pPr>
            <a:r>
              <a:rPr lang="fr-FR" sz="2000" dirty="0" smtClean="0">
                <a:solidFill>
                  <a:schemeClr val="bg1"/>
                </a:solidFill>
              </a:rPr>
              <a:t>- Le </a:t>
            </a:r>
            <a:r>
              <a:rPr lang="fr-FR" sz="2000" dirty="0">
                <a:solidFill>
                  <a:schemeClr val="bg1"/>
                </a:solidFill>
              </a:rPr>
              <a:t>DGS, le DGS adjoint, le directeur des services techniques, les responsables des services communaux</a:t>
            </a:r>
            <a:r>
              <a:rPr lang="fr-FR" sz="2000" dirty="0" smtClean="0">
                <a:solidFill>
                  <a:schemeClr val="bg1"/>
                </a:solidFill>
              </a:rPr>
              <a:t>.</a:t>
            </a:r>
          </a:p>
          <a:p>
            <a:pPr marL="914400" lvl="2" indent="0">
              <a:buNone/>
            </a:pPr>
            <a:r>
              <a:rPr lang="fr-FR" sz="2000" dirty="0" smtClean="0">
                <a:solidFill>
                  <a:schemeClr val="bg1"/>
                </a:solidFill>
              </a:rPr>
              <a:t>- La subdélégation doit avoir été prévue dans la délibération du conseil municipal portant délégation au maire.</a:t>
            </a:r>
          </a:p>
          <a:p>
            <a:pPr marL="914400" lvl="2" indent="0">
              <a:buNone/>
            </a:pPr>
            <a:r>
              <a:rPr lang="fr-FR" sz="2000" dirty="0" smtClean="0">
                <a:solidFill>
                  <a:schemeClr val="bg1"/>
                </a:solidFill>
              </a:rPr>
              <a:t>- La délégation de signature doit être précise (objet, étendue, délégataire désigné). Publicité régulière et suffisante. Transmission au contrôle de légalité pour devenir exécutoire.</a:t>
            </a:r>
          </a:p>
        </p:txBody>
      </p:sp>
      <p:sp>
        <p:nvSpPr>
          <p:cNvPr id="4" name="Espace réservé du numéro de diapositive 3"/>
          <p:cNvSpPr>
            <a:spLocks noGrp="1"/>
          </p:cNvSpPr>
          <p:nvPr>
            <p:ph type="sldNum" sz="quarter" idx="12"/>
          </p:nvPr>
        </p:nvSpPr>
        <p:spPr/>
        <p:txBody>
          <a:bodyPr/>
          <a:lstStyle/>
          <a:p>
            <a:fld id="{03E78FB5-2E6E-4750-A5BD-2E6C98C49FC2}" type="slidenum">
              <a:rPr lang="fr-FR" smtClean="0"/>
              <a:t>14</a:t>
            </a:fld>
            <a:endParaRPr lang="fr-FR"/>
          </a:p>
        </p:txBody>
      </p:sp>
    </p:spTree>
    <p:extLst>
      <p:ext uri="{BB962C8B-B14F-4D97-AF65-F5344CB8AC3E}">
        <p14:creationId xmlns:p14="http://schemas.microsoft.com/office/powerpoint/2010/main" val="24470771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sz="3200" dirty="0" smtClean="0">
                <a:solidFill>
                  <a:srgbClr val="002060"/>
                </a:solidFill>
              </a:rPr>
              <a:t>Commission d’appel d’offres</a:t>
            </a:r>
            <a:endParaRPr lang="fr-FR" sz="3200" dirty="0">
              <a:solidFill>
                <a:srgbClr val="002060"/>
              </a:solidFill>
            </a:endParaRPr>
          </a:p>
        </p:txBody>
      </p:sp>
      <p:sp>
        <p:nvSpPr>
          <p:cNvPr id="3" name="Espace réservé du contenu 2"/>
          <p:cNvSpPr>
            <a:spLocks noGrp="1"/>
          </p:cNvSpPr>
          <p:nvPr>
            <p:ph idx="1"/>
          </p:nvPr>
        </p:nvSpPr>
        <p:spPr/>
        <p:txBody>
          <a:bodyPr>
            <a:normAutofit/>
          </a:bodyPr>
          <a:lstStyle/>
          <a:p>
            <a:endParaRPr lang="fr-FR" sz="2000" dirty="0" smtClean="0">
              <a:solidFill>
                <a:schemeClr val="bg1"/>
              </a:solidFill>
            </a:endParaRPr>
          </a:p>
          <a:p>
            <a:endParaRPr lang="fr-FR" sz="2000" dirty="0">
              <a:solidFill>
                <a:schemeClr val="bg1"/>
              </a:solidFill>
            </a:endParaRPr>
          </a:p>
          <a:p>
            <a:endParaRPr lang="fr-FR" sz="2000" dirty="0" smtClean="0">
              <a:solidFill>
                <a:schemeClr val="bg1"/>
              </a:solidFill>
            </a:endParaRPr>
          </a:p>
          <a:p>
            <a:r>
              <a:rPr lang="fr-FR" sz="2000" dirty="0" smtClean="0">
                <a:solidFill>
                  <a:schemeClr val="bg1"/>
                </a:solidFill>
              </a:rPr>
              <a:t>Incompétence de principe de la CAO en MAPA</a:t>
            </a:r>
          </a:p>
          <a:p>
            <a:r>
              <a:rPr lang="fr-FR" sz="2000" dirty="0" smtClean="0">
                <a:solidFill>
                  <a:schemeClr val="bg1"/>
                </a:solidFill>
              </a:rPr>
              <a:t>Possibilité de mettre en place une commission ad hoc</a:t>
            </a:r>
          </a:p>
          <a:p>
            <a:r>
              <a:rPr lang="fr-FR" sz="2000" dirty="0" smtClean="0">
                <a:solidFill>
                  <a:schemeClr val="bg1"/>
                </a:solidFill>
              </a:rPr>
              <a:t>Avis qui ne lie pas : on la consulte, mais elle n’a pas le pouvoir d’attribuer</a:t>
            </a:r>
          </a:p>
        </p:txBody>
      </p:sp>
      <p:sp>
        <p:nvSpPr>
          <p:cNvPr id="4" name="Espace réservé du numéro de diapositive 3"/>
          <p:cNvSpPr>
            <a:spLocks noGrp="1"/>
          </p:cNvSpPr>
          <p:nvPr>
            <p:ph type="sldNum" sz="quarter" idx="12"/>
          </p:nvPr>
        </p:nvSpPr>
        <p:spPr/>
        <p:txBody>
          <a:bodyPr/>
          <a:lstStyle/>
          <a:p>
            <a:fld id="{03E78FB5-2E6E-4750-A5BD-2E6C98C49FC2}" type="slidenum">
              <a:rPr lang="fr-FR" smtClean="0">
                <a:solidFill>
                  <a:prstClr val="black">
                    <a:tint val="75000"/>
                  </a:prstClr>
                </a:solidFill>
              </a:rPr>
              <a:pPr/>
              <a:t>15</a:t>
            </a:fld>
            <a:endParaRPr lang="fr-FR">
              <a:solidFill>
                <a:prstClr val="black">
                  <a:tint val="75000"/>
                </a:prstClr>
              </a:solidFill>
            </a:endParaRPr>
          </a:p>
        </p:txBody>
      </p:sp>
    </p:spTree>
    <p:extLst>
      <p:ext uri="{BB962C8B-B14F-4D97-AF65-F5344CB8AC3E}">
        <p14:creationId xmlns:p14="http://schemas.microsoft.com/office/powerpoint/2010/main" val="31338372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II. Passation </a:t>
            </a:r>
            <a:endParaRPr lang="fr-FR" dirty="0"/>
          </a:p>
        </p:txBody>
      </p:sp>
      <p:sp>
        <p:nvSpPr>
          <p:cNvPr id="3" name="Sous-titre 2"/>
          <p:cNvSpPr>
            <a:spLocks noGrp="1"/>
          </p:cNvSpPr>
          <p:nvPr>
            <p:ph type="subTitle" idx="1"/>
          </p:nvPr>
        </p:nvSpPr>
        <p:spPr/>
        <p:txBody>
          <a:bodyPr>
            <a:normAutofit/>
          </a:bodyPr>
          <a:lstStyle/>
          <a:p>
            <a:r>
              <a:rPr lang="fr-FR" dirty="0" smtClean="0"/>
              <a:t>Publicité et mise en concurrence, réception des plis et négociation</a:t>
            </a:r>
            <a:endParaRPr lang="fr-FR" dirty="0"/>
          </a:p>
        </p:txBody>
      </p:sp>
      <p:sp>
        <p:nvSpPr>
          <p:cNvPr id="4" name="Espace réservé du numéro de diapositive 3"/>
          <p:cNvSpPr>
            <a:spLocks noGrp="1"/>
          </p:cNvSpPr>
          <p:nvPr>
            <p:ph type="sldNum" sz="quarter" idx="12"/>
          </p:nvPr>
        </p:nvSpPr>
        <p:spPr/>
        <p:txBody>
          <a:bodyPr/>
          <a:lstStyle/>
          <a:p>
            <a:fld id="{03E78FB5-2E6E-4750-A5BD-2E6C98C49FC2}" type="slidenum">
              <a:rPr lang="fr-FR" smtClean="0"/>
              <a:t>16</a:t>
            </a:fld>
            <a:endParaRPr lang="fr-FR"/>
          </a:p>
        </p:txBody>
      </p:sp>
    </p:spTree>
    <p:extLst>
      <p:ext uri="{BB962C8B-B14F-4D97-AF65-F5344CB8AC3E}">
        <p14:creationId xmlns:p14="http://schemas.microsoft.com/office/powerpoint/2010/main" val="11143126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200" dirty="0" smtClean="0">
                <a:solidFill>
                  <a:srgbClr val="002060"/>
                </a:solidFill>
              </a:rPr>
              <a:t>Modalités de publicité et de mise en concurrence des MAPA</a:t>
            </a:r>
            <a:endParaRPr lang="fr-FR" sz="3200" dirty="0">
              <a:solidFill>
                <a:srgbClr val="002060"/>
              </a:solidFill>
            </a:endParaRPr>
          </a:p>
        </p:txBody>
      </p:sp>
      <p:sp>
        <p:nvSpPr>
          <p:cNvPr id="3" name="Espace réservé du contenu 2"/>
          <p:cNvSpPr>
            <a:spLocks noGrp="1"/>
          </p:cNvSpPr>
          <p:nvPr>
            <p:ph idx="1"/>
          </p:nvPr>
        </p:nvSpPr>
        <p:spPr/>
        <p:txBody>
          <a:bodyPr>
            <a:normAutofit/>
          </a:bodyPr>
          <a:lstStyle/>
          <a:p>
            <a:pPr marL="0" indent="0">
              <a:buNone/>
            </a:pPr>
            <a:endParaRPr lang="fr-FR" sz="2000" dirty="0" smtClean="0">
              <a:solidFill>
                <a:schemeClr val="bg1"/>
              </a:solidFill>
            </a:endParaRPr>
          </a:p>
          <a:p>
            <a:pPr marL="0" indent="0">
              <a:buNone/>
            </a:pPr>
            <a:endParaRPr lang="fr-FR" sz="2000" dirty="0" smtClean="0">
              <a:solidFill>
                <a:schemeClr val="bg1"/>
              </a:solidFill>
            </a:endParaRPr>
          </a:p>
          <a:p>
            <a:pPr marL="0" indent="0">
              <a:buNone/>
            </a:pPr>
            <a:r>
              <a:rPr lang="fr-FR" sz="2000" dirty="0" smtClean="0">
                <a:solidFill>
                  <a:schemeClr val="bg1"/>
                </a:solidFill>
              </a:rPr>
              <a:t>Quatre articles du code </a:t>
            </a:r>
          </a:p>
          <a:p>
            <a:r>
              <a:rPr lang="fr-FR" sz="2000" dirty="0" smtClean="0">
                <a:solidFill>
                  <a:schemeClr val="bg1"/>
                </a:solidFill>
              </a:rPr>
              <a:t>Article 1</a:t>
            </a:r>
            <a:r>
              <a:rPr lang="fr-FR" sz="2000" baseline="30000" dirty="0" smtClean="0">
                <a:solidFill>
                  <a:schemeClr val="bg1"/>
                </a:solidFill>
              </a:rPr>
              <a:t>er</a:t>
            </a:r>
            <a:r>
              <a:rPr lang="fr-FR" sz="2000" dirty="0" smtClean="0">
                <a:solidFill>
                  <a:schemeClr val="bg1"/>
                </a:solidFill>
              </a:rPr>
              <a:t> </a:t>
            </a:r>
          </a:p>
          <a:p>
            <a:r>
              <a:rPr lang="fr-FR" sz="2000" dirty="0" smtClean="0">
                <a:solidFill>
                  <a:schemeClr val="bg1"/>
                </a:solidFill>
              </a:rPr>
              <a:t>Article 26-II </a:t>
            </a:r>
          </a:p>
          <a:p>
            <a:r>
              <a:rPr lang="fr-FR" sz="2000" dirty="0" smtClean="0">
                <a:solidFill>
                  <a:schemeClr val="bg1"/>
                </a:solidFill>
              </a:rPr>
              <a:t>Article 28</a:t>
            </a:r>
          </a:p>
          <a:p>
            <a:r>
              <a:rPr lang="fr-FR" sz="2000" dirty="0" smtClean="0">
                <a:solidFill>
                  <a:schemeClr val="bg1"/>
                </a:solidFill>
              </a:rPr>
              <a:t>Article 40</a:t>
            </a:r>
            <a:endParaRPr lang="fr-FR" sz="2000" dirty="0">
              <a:solidFill>
                <a:schemeClr val="bg1"/>
              </a:solidFill>
            </a:endParaRPr>
          </a:p>
        </p:txBody>
      </p:sp>
      <p:sp>
        <p:nvSpPr>
          <p:cNvPr id="4" name="Espace réservé du numéro de diapositive 3"/>
          <p:cNvSpPr>
            <a:spLocks noGrp="1"/>
          </p:cNvSpPr>
          <p:nvPr>
            <p:ph type="sldNum" sz="quarter" idx="12"/>
          </p:nvPr>
        </p:nvSpPr>
        <p:spPr/>
        <p:txBody>
          <a:bodyPr/>
          <a:lstStyle/>
          <a:p>
            <a:fld id="{03E78FB5-2E6E-4750-A5BD-2E6C98C49FC2}" type="slidenum">
              <a:rPr lang="fr-FR" smtClean="0"/>
              <a:t>17</a:t>
            </a:fld>
            <a:endParaRPr lang="fr-FR"/>
          </a:p>
        </p:txBody>
      </p:sp>
    </p:spTree>
    <p:extLst>
      <p:ext uri="{BB962C8B-B14F-4D97-AF65-F5344CB8AC3E}">
        <p14:creationId xmlns:p14="http://schemas.microsoft.com/office/powerpoint/2010/main" val="16805389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p:spPr>
        <p:txBody>
          <a:bodyPr>
            <a:normAutofit/>
          </a:bodyPr>
          <a:lstStyle/>
          <a:p>
            <a:pPr algn="l"/>
            <a:r>
              <a:rPr lang="fr-FR" sz="3600" dirty="0" smtClean="0"/>
              <a:t>MAPA &lt; 15 000 euros</a:t>
            </a:r>
            <a:endParaRPr lang="fr-FR" sz="3600" dirty="0"/>
          </a:p>
        </p:txBody>
      </p:sp>
      <p:sp>
        <p:nvSpPr>
          <p:cNvPr id="3" name="Espace réservé du contenu 2"/>
          <p:cNvSpPr>
            <a:spLocks noGrp="1"/>
          </p:cNvSpPr>
          <p:nvPr>
            <p:ph idx="1"/>
          </p:nvPr>
        </p:nvSpPr>
        <p:spPr>
          <a:xfrm>
            <a:off x="467544" y="1484784"/>
            <a:ext cx="8229600" cy="4929411"/>
          </a:xfrm>
        </p:spPr>
        <p:txBody>
          <a:bodyPr>
            <a:normAutofit/>
          </a:bodyPr>
          <a:lstStyle/>
          <a:p>
            <a:endParaRPr lang="fr-FR" sz="2000" dirty="0" smtClean="0">
              <a:solidFill>
                <a:schemeClr val="bg1"/>
              </a:solidFill>
            </a:endParaRPr>
          </a:p>
          <a:p>
            <a:r>
              <a:rPr lang="fr-FR" sz="2000" dirty="0" smtClean="0">
                <a:solidFill>
                  <a:schemeClr val="bg1"/>
                </a:solidFill>
              </a:rPr>
              <a:t>Article 28 III du code des marchés publics</a:t>
            </a:r>
          </a:p>
          <a:p>
            <a:r>
              <a:rPr lang="fr-FR" sz="2000" dirty="0" smtClean="0">
                <a:solidFill>
                  <a:schemeClr val="bg1"/>
                </a:solidFill>
              </a:rPr>
              <a:t>La dispense de publicité et mise en concurrence est une faculté.</a:t>
            </a:r>
          </a:p>
          <a:p>
            <a:pPr lvl="0"/>
            <a:r>
              <a:rPr lang="fr-FR" sz="2000" dirty="0" smtClean="0">
                <a:solidFill>
                  <a:schemeClr val="bg1"/>
                </a:solidFill>
              </a:rPr>
              <a:t>La dispense de procédure est assortie de conditions .</a:t>
            </a:r>
          </a:p>
          <a:p>
            <a:pPr lvl="0"/>
            <a:r>
              <a:rPr lang="fr-FR" sz="2000" dirty="0" smtClean="0">
                <a:solidFill>
                  <a:schemeClr val="bg1"/>
                </a:solidFill>
              </a:rPr>
              <a:t>Il convient d’assurer la traçabilité de la procédure de passation.</a:t>
            </a:r>
          </a:p>
          <a:p>
            <a:pPr lvl="1"/>
            <a:r>
              <a:rPr lang="fr-FR" sz="2000" dirty="0" smtClean="0">
                <a:solidFill>
                  <a:schemeClr val="bg1"/>
                </a:solidFill>
              </a:rPr>
              <a:t>Demande de devis auprès des opérateurs potentiellement intéressés</a:t>
            </a:r>
          </a:p>
          <a:p>
            <a:pPr lvl="1"/>
            <a:r>
              <a:rPr lang="fr-FR" sz="2000" dirty="0" smtClean="0">
                <a:solidFill>
                  <a:schemeClr val="bg1"/>
                </a:solidFill>
              </a:rPr>
              <a:t>Appel à référencement de fournisseurs, publié sur son site internet ou sur son profil d’acheteur.</a:t>
            </a:r>
          </a:p>
          <a:p>
            <a:pPr marL="457200" lvl="1" indent="0">
              <a:buNone/>
            </a:pPr>
            <a:endParaRPr lang="fr-FR" sz="2000" dirty="0" smtClean="0">
              <a:solidFill>
                <a:schemeClr val="bg1"/>
              </a:solidFill>
            </a:endParaRPr>
          </a:p>
          <a:p>
            <a:pPr marL="457200" lvl="1" indent="0">
              <a:buNone/>
            </a:pPr>
            <a:r>
              <a:rPr lang="fr-FR" sz="2000" dirty="0" smtClean="0">
                <a:solidFill>
                  <a:schemeClr val="bg1"/>
                </a:solidFill>
              </a:rPr>
              <a:t>NB : La demande de devis doit comporter a minima les informations suivantes : nom du pouvoir adjudicateur, objet du marché, critères d’attribution, documents à fournir, date limite de réception des offres.</a:t>
            </a:r>
            <a:endParaRPr lang="fr-FR" sz="2000" dirty="0">
              <a:solidFill>
                <a:schemeClr val="bg1"/>
              </a:solidFill>
            </a:endParaRPr>
          </a:p>
          <a:p>
            <a:pPr marL="457200" lvl="1" indent="0">
              <a:buNone/>
            </a:pPr>
            <a:endParaRPr lang="fr-FR" sz="1200" dirty="0">
              <a:solidFill>
                <a:schemeClr val="bg1"/>
              </a:solidFill>
            </a:endParaRPr>
          </a:p>
          <a:p>
            <a:pPr lvl="1"/>
            <a:endParaRPr lang="fr-FR" sz="1200" dirty="0">
              <a:solidFill>
                <a:schemeClr val="bg1"/>
              </a:solidFill>
            </a:endParaRPr>
          </a:p>
        </p:txBody>
      </p:sp>
      <p:sp>
        <p:nvSpPr>
          <p:cNvPr id="4" name="Espace réservé du numéro de diapositive 3"/>
          <p:cNvSpPr>
            <a:spLocks noGrp="1"/>
          </p:cNvSpPr>
          <p:nvPr>
            <p:ph type="sldNum" sz="quarter" idx="12"/>
          </p:nvPr>
        </p:nvSpPr>
        <p:spPr/>
        <p:txBody>
          <a:bodyPr/>
          <a:lstStyle/>
          <a:p>
            <a:fld id="{03E78FB5-2E6E-4750-A5BD-2E6C98C49FC2}" type="slidenum">
              <a:rPr lang="fr-FR" smtClean="0"/>
              <a:t>18</a:t>
            </a:fld>
            <a:endParaRPr lang="fr-FR"/>
          </a:p>
        </p:txBody>
      </p:sp>
    </p:spTree>
    <p:extLst>
      <p:ext uri="{BB962C8B-B14F-4D97-AF65-F5344CB8AC3E}">
        <p14:creationId xmlns:p14="http://schemas.microsoft.com/office/powerpoint/2010/main" val="33052883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94122"/>
          </a:xfrm>
        </p:spPr>
        <p:txBody>
          <a:bodyPr>
            <a:noAutofit/>
          </a:bodyPr>
          <a:lstStyle/>
          <a:p>
            <a:pPr algn="l"/>
            <a:r>
              <a:rPr lang="fr-FR" sz="3000" dirty="0" smtClean="0"/>
              <a:t>MAPA entre 15 000 et 90 000 euros HT : </a:t>
            </a:r>
            <a:br>
              <a:rPr lang="fr-FR" sz="3000" dirty="0" smtClean="0"/>
            </a:br>
            <a:r>
              <a:rPr lang="fr-FR" sz="3000" dirty="0" smtClean="0"/>
              <a:t>obligation d’une publicité adaptée</a:t>
            </a:r>
            <a:endParaRPr lang="fr-FR" sz="3000" dirty="0"/>
          </a:p>
        </p:txBody>
      </p:sp>
      <p:sp>
        <p:nvSpPr>
          <p:cNvPr id="3" name="Espace réservé du contenu 2"/>
          <p:cNvSpPr>
            <a:spLocks noGrp="1"/>
          </p:cNvSpPr>
          <p:nvPr>
            <p:ph idx="1"/>
          </p:nvPr>
        </p:nvSpPr>
        <p:spPr>
          <a:xfrm>
            <a:off x="467544" y="1484784"/>
            <a:ext cx="8229600" cy="4857403"/>
          </a:xfrm>
        </p:spPr>
        <p:txBody>
          <a:bodyPr>
            <a:normAutofit/>
          </a:bodyPr>
          <a:lstStyle/>
          <a:p>
            <a:endParaRPr lang="fr-FR" sz="2000" dirty="0" smtClean="0">
              <a:solidFill>
                <a:schemeClr val="bg1"/>
              </a:solidFill>
            </a:endParaRPr>
          </a:p>
          <a:p>
            <a:r>
              <a:rPr lang="fr-FR" sz="2000" dirty="0" smtClean="0">
                <a:solidFill>
                  <a:schemeClr val="bg1"/>
                </a:solidFill>
              </a:rPr>
              <a:t>Article 28 I CMP : éléments à prendre en compte pour déterminer les modalités de publicité et mise en concurrence </a:t>
            </a:r>
          </a:p>
          <a:p>
            <a:r>
              <a:rPr lang="fr-FR" sz="2000" dirty="0" smtClean="0">
                <a:solidFill>
                  <a:schemeClr val="bg1"/>
                </a:solidFill>
              </a:rPr>
              <a:t>Dans ce contexte, différents types de supports peuvent être utilisés :</a:t>
            </a:r>
          </a:p>
          <a:p>
            <a:pPr lvl="1"/>
            <a:r>
              <a:rPr lang="fr-FR" sz="2000" dirty="0" smtClean="0">
                <a:solidFill>
                  <a:schemeClr val="bg1"/>
                </a:solidFill>
              </a:rPr>
              <a:t>Pour les marchés d’un faible montant, une demande de devis envoyée à plusieurs entreprises peut être suffisante ;</a:t>
            </a:r>
          </a:p>
          <a:p>
            <a:pPr lvl="1"/>
            <a:r>
              <a:rPr lang="fr-FR" sz="2000" dirty="0" smtClean="0">
                <a:solidFill>
                  <a:schemeClr val="bg1"/>
                </a:solidFill>
              </a:rPr>
              <a:t>Une publication par voie de presse : le BOAMP, un journal d’annonces légales, un journal régional, une revue spécialisée dans le domaine du marché ;</a:t>
            </a:r>
          </a:p>
          <a:p>
            <a:pPr lvl="1"/>
            <a:r>
              <a:rPr lang="fr-FR" sz="2000" dirty="0" smtClean="0">
                <a:solidFill>
                  <a:schemeClr val="bg1"/>
                </a:solidFill>
              </a:rPr>
              <a:t>Le site internet de la collectivité ou son profil acheteur (pas suffisant en soi)</a:t>
            </a:r>
          </a:p>
          <a:p>
            <a:r>
              <a:rPr lang="fr-FR" sz="2000" dirty="0" smtClean="0">
                <a:solidFill>
                  <a:schemeClr val="bg1"/>
                </a:solidFill>
              </a:rPr>
              <a:t>Liberté pour définir le contenu de l’avis de marché. Par sécurité, il convient d’y faire figurer un minimum de mentions.</a:t>
            </a:r>
            <a:endParaRPr lang="fr-FR" sz="2000" dirty="0">
              <a:solidFill>
                <a:schemeClr val="bg1"/>
              </a:solidFill>
            </a:endParaRPr>
          </a:p>
        </p:txBody>
      </p:sp>
      <p:sp>
        <p:nvSpPr>
          <p:cNvPr id="4" name="Espace réservé du numéro de diapositive 3"/>
          <p:cNvSpPr>
            <a:spLocks noGrp="1"/>
          </p:cNvSpPr>
          <p:nvPr>
            <p:ph type="sldNum" sz="quarter" idx="12"/>
          </p:nvPr>
        </p:nvSpPr>
        <p:spPr/>
        <p:txBody>
          <a:bodyPr/>
          <a:lstStyle/>
          <a:p>
            <a:fld id="{03E78FB5-2E6E-4750-A5BD-2E6C98C49FC2}" type="slidenum">
              <a:rPr lang="fr-FR" smtClean="0"/>
              <a:t>19</a:t>
            </a:fld>
            <a:endParaRPr lang="fr-FR"/>
          </a:p>
        </p:txBody>
      </p:sp>
    </p:spTree>
    <p:extLst>
      <p:ext uri="{BB962C8B-B14F-4D97-AF65-F5344CB8AC3E}">
        <p14:creationId xmlns:p14="http://schemas.microsoft.com/office/powerpoint/2010/main" val="4989188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I. Introduction </a:t>
            </a:r>
            <a:endParaRPr lang="fr-FR" dirty="0"/>
          </a:p>
        </p:txBody>
      </p:sp>
      <p:sp>
        <p:nvSpPr>
          <p:cNvPr id="3" name="Sous-titre 2"/>
          <p:cNvSpPr>
            <a:spLocks noGrp="1"/>
          </p:cNvSpPr>
          <p:nvPr>
            <p:ph type="subTitle" idx="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3E78FB5-2E6E-4750-A5BD-2E6C98C49FC2}" type="slidenum">
              <a:rPr lang="fr-FR" smtClean="0"/>
              <a:t>2</a:t>
            </a:fld>
            <a:endParaRPr lang="fr-FR"/>
          </a:p>
        </p:txBody>
      </p:sp>
    </p:spTree>
    <p:extLst>
      <p:ext uri="{BB962C8B-B14F-4D97-AF65-F5344CB8AC3E}">
        <p14:creationId xmlns:p14="http://schemas.microsoft.com/office/powerpoint/2010/main" val="10693598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t>MAPA &gt; 90 000 euros HT</a:t>
            </a:r>
            <a:endParaRPr lang="fr-FR" dirty="0"/>
          </a:p>
        </p:txBody>
      </p:sp>
      <p:sp>
        <p:nvSpPr>
          <p:cNvPr id="3" name="Espace réservé du contenu 2"/>
          <p:cNvSpPr>
            <a:spLocks noGrp="1"/>
          </p:cNvSpPr>
          <p:nvPr>
            <p:ph idx="1"/>
          </p:nvPr>
        </p:nvSpPr>
        <p:spPr/>
        <p:txBody>
          <a:bodyPr>
            <a:normAutofit/>
          </a:bodyPr>
          <a:lstStyle/>
          <a:p>
            <a:endParaRPr lang="fr-FR" sz="2000" dirty="0" smtClean="0">
              <a:solidFill>
                <a:schemeClr val="bg1"/>
              </a:solidFill>
            </a:endParaRPr>
          </a:p>
          <a:p>
            <a:r>
              <a:rPr lang="fr-FR" sz="2000" dirty="0" smtClean="0">
                <a:solidFill>
                  <a:schemeClr val="bg1"/>
                </a:solidFill>
              </a:rPr>
              <a:t>Article 40 du CMP fixe les modalités de publicité de ces MAPA :</a:t>
            </a:r>
          </a:p>
          <a:p>
            <a:pPr lvl="1"/>
            <a:r>
              <a:rPr lang="fr-FR" sz="2000" dirty="0" smtClean="0">
                <a:solidFill>
                  <a:schemeClr val="bg1"/>
                </a:solidFill>
              </a:rPr>
              <a:t>Publication d’un avis d’appel public à concurrence (AAPC) soit au BOAMP, soit dans un journal habilité à recevoir des annonces légales (JAL)</a:t>
            </a:r>
          </a:p>
          <a:p>
            <a:pPr lvl="1"/>
            <a:r>
              <a:rPr lang="fr-FR" sz="2000" dirty="0" smtClean="0">
                <a:solidFill>
                  <a:schemeClr val="bg1"/>
                </a:solidFill>
              </a:rPr>
              <a:t>Publication d’un AAPC sur le profil acheteur de la collectivité</a:t>
            </a:r>
          </a:p>
          <a:p>
            <a:pPr lvl="0"/>
            <a:r>
              <a:rPr lang="fr-FR" sz="2000" dirty="0" smtClean="0">
                <a:solidFill>
                  <a:schemeClr val="bg1"/>
                </a:solidFill>
              </a:rPr>
              <a:t>Au besoin, pour garantir un degré de publicité adéquat, compléter par une publication dans un organe de presse spécialisé.</a:t>
            </a:r>
            <a:endParaRPr lang="fr-FR" sz="2000" dirty="0">
              <a:solidFill>
                <a:schemeClr val="bg1"/>
              </a:solidFill>
            </a:endParaRPr>
          </a:p>
          <a:p>
            <a:pPr lvl="1"/>
            <a:endParaRPr lang="fr-FR" sz="2000" dirty="0" smtClean="0">
              <a:solidFill>
                <a:schemeClr val="bg1"/>
              </a:solidFill>
            </a:endParaRPr>
          </a:p>
        </p:txBody>
      </p:sp>
      <p:sp>
        <p:nvSpPr>
          <p:cNvPr id="4" name="Espace réservé du numéro de diapositive 3"/>
          <p:cNvSpPr>
            <a:spLocks noGrp="1"/>
          </p:cNvSpPr>
          <p:nvPr>
            <p:ph type="sldNum" sz="quarter" idx="12"/>
          </p:nvPr>
        </p:nvSpPr>
        <p:spPr/>
        <p:txBody>
          <a:bodyPr/>
          <a:lstStyle/>
          <a:p>
            <a:fld id="{03E78FB5-2E6E-4750-A5BD-2E6C98C49FC2}" type="slidenum">
              <a:rPr lang="fr-FR" smtClean="0"/>
              <a:t>20</a:t>
            </a:fld>
            <a:endParaRPr lang="fr-FR"/>
          </a:p>
        </p:txBody>
      </p:sp>
    </p:spTree>
    <p:extLst>
      <p:ext uri="{BB962C8B-B14F-4D97-AF65-F5344CB8AC3E}">
        <p14:creationId xmlns:p14="http://schemas.microsoft.com/office/powerpoint/2010/main" val="16581300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200" dirty="0" smtClean="0"/>
              <a:t>Dématérialisation de la procédure de </a:t>
            </a:r>
            <a:br>
              <a:rPr lang="fr-FR" sz="3200" dirty="0" smtClean="0"/>
            </a:br>
            <a:r>
              <a:rPr lang="fr-FR" sz="3200" dirty="0" smtClean="0"/>
              <a:t>passation des MAPA</a:t>
            </a:r>
            <a:endParaRPr lang="fr-FR" sz="3200" dirty="0"/>
          </a:p>
        </p:txBody>
      </p:sp>
      <p:sp>
        <p:nvSpPr>
          <p:cNvPr id="3" name="Espace réservé du contenu 2"/>
          <p:cNvSpPr>
            <a:spLocks noGrp="1"/>
          </p:cNvSpPr>
          <p:nvPr>
            <p:ph idx="1"/>
          </p:nvPr>
        </p:nvSpPr>
        <p:spPr/>
        <p:txBody>
          <a:bodyPr>
            <a:normAutofit/>
          </a:bodyPr>
          <a:lstStyle/>
          <a:p>
            <a:endParaRPr lang="fr-FR" sz="2000" dirty="0" smtClean="0">
              <a:solidFill>
                <a:schemeClr val="bg1"/>
              </a:solidFill>
            </a:endParaRPr>
          </a:p>
          <a:p>
            <a:r>
              <a:rPr lang="fr-FR" sz="2000" dirty="0" smtClean="0">
                <a:solidFill>
                  <a:schemeClr val="bg1"/>
                </a:solidFill>
              </a:rPr>
              <a:t>Article 56 du code des marchés publics</a:t>
            </a:r>
          </a:p>
          <a:p>
            <a:r>
              <a:rPr lang="fr-FR" sz="2000" dirty="0" smtClean="0">
                <a:solidFill>
                  <a:schemeClr val="bg1"/>
                </a:solidFill>
              </a:rPr>
              <a:t>Le pouvoir adjudicateur peut, en tout état de cause, imposer « </a:t>
            </a:r>
            <a:r>
              <a:rPr lang="fr-FR" sz="2000" i="1" dirty="0" smtClean="0">
                <a:solidFill>
                  <a:schemeClr val="bg1"/>
                </a:solidFill>
              </a:rPr>
              <a:t>la transmission des candidatures et des offres par voie électronique</a:t>
            </a:r>
            <a:r>
              <a:rPr lang="fr-FR" sz="2000" dirty="0" smtClean="0">
                <a:solidFill>
                  <a:schemeClr val="bg1"/>
                </a:solidFill>
              </a:rPr>
              <a:t> ».</a:t>
            </a:r>
          </a:p>
          <a:p>
            <a:r>
              <a:rPr lang="fr-FR" sz="2000" dirty="0" smtClean="0">
                <a:solidFill>
                  <a:schemeClr val="bg1"/>
                </a:solidFill>
              </a:rPr>
              <a:t>MAPA &lt; 90 000 euros HT : dématérialisation facultative</a:t>
            </a:r>
          </a:p>
          <a:p>
            <a:r>
              <a:rPr lang="fr-FR" sz="2000" dirty="0" smtClean="0">
                <a:solidFill>
                  <a:schemeClr val="bg1"/>
                </a:solidFill>
              </a:rPr>
              <a:t>MAPA &gt; 90 000 euros HT :</a:t>
            </a:r>
          </a:p>
          <a:p>
            <a:pPr lvl="1"/>
            <a:r>
              <a:rPr lang="fr-FR" sz="2000" dirty="0" smtClean="0">
                <a:solidFill>
                  <a:schemeClr val="bg1"/>
                </a:solidFill>
              </a:rPr>
              <a:t>Publication de l’AAPC sur le profil acheteur</a:t>
            </a:r>
          </a:p>
          <a:p>
            <a:pPr lvl="1"/>
            <a:r>
              <a:rPr lang="fr-FR" sz="2000" dirty="0" smtClean="0">
                <a:solidFill>
                  <a:schemeClr val="bg1"/>
                </a:solidFill>
              </a:rPr>
              <a:t>L’acheteur ne peut refuser de recevoir les candidatures et les offres transmises par voie électronique.</a:t>
            </a:r>
          </a:p>
          <a:p>
            <a:pPr lvl="1"/>
            <a:r>
              <a:rPr lang="fr-FR" sz="2000" dirty="0" smtClean="0">
                <a:solidFill>
                  <a:schemeClr val="bg1"/>
                </a:solidFill>
              </a:rPr>
              <a:t>Dématérialisation obligatoire pour les achats de fournitures de matériels informatiques et de services informatiques.</a:t>
            </a:r>
          </a:p>
          <a:p>
            <a:pPr marL="0" lvl="0" indent="0">
              <a:buNone/>
            </a:pPr>
            <a:endParaRPr lang="fr-FR" sz="2000" dirty="0">
              <a:solidFill>
                <a:schemeClr val="bg1"/>
              </a:solidFill>
            </a:endParaRPr>
          </a:p>
          <a:p>
            <a:pPr lvl="1"/>
            <a:endParaRPr lang="fr-FR" sz="2000" dirty="0">
              <a:solidFill>
                <a:schemeClr val="bg1"/>
              </a:solidFill>
            </a:endParaRPr>
          </a:p>
        </p:txBody>
      </p:sp>
      <p:sp>
        <p:nvSpPr>
          <p:cNvPr id="4" name="Espace réservé du numéro de diapositive 3"/>
          <p:cNvSpPr>
            <a:spLocks noGrp="1"/>
          </p:cNvSpPr>
          <p:nvPr>
            <p:ph type="sldNum" sz="quarter" idx="12"/>
          </p:nvPr>
        </p:nvSpPr>
        <p:spPr/>
        <p:txBody>
          <a:bodyPr/>
          <a:lstStyle/>
          <a:p>
            <a:fld id="{03E78FB5-2E6E-4750-A5BD-2E6C98C49FC2}" type="slidenum">
              <a:rPr lang="fr-FR" smtClean="0"/>
              <a:t>21</a:t>
            </a:fld>
            <a:endParaRPr lang="fr-FR"/>
          </a:p>
        </p:txBody>
      </p:sp>
    </p:spTree>
    <p:extLst>
      <p:ext uri="{BB962C8B-B14F-4D97-AF65-F5344CB8AC3E}">
        <p14:creationId xmlns:p14="http://schemas.microsoft.com/office/powerpoint/2010/main" val="34645586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l"/>
            <a:r>
              <a:rPr lang="fr-FR" sz="3200" dirty="0" smtClean="0">
                <a:solidFill>
                  <a:srgbClr val="002060"/>
                </a:solidFill>
              </a:rPr>
              <a:t>Délais de mise en concurrence et </a:t>
            </a:r>
            <a:br>
              <a:rPr lang="fr-FR" sz="3200" dirty="0" smtClean="0">
                <a:solidFill>
                  <a:srgbClr val="002060"/>
                </a:solidFill>
              </a:rPr>
            </a:br>
            <a:r>
              <a:rPr lang="fr-FR" sz="3200" dirty="0" smtClean="0">
                <a:solidFill>
                  <a:srgbClr val="002060"/>
                </a:solidFill>
              </a:rPr>
              <a:t>réception des plis </a:t>
            </a:r>
            <a:endParaRPr lang="fr-FR" sz="3200" dirty="0">
              <a:solidFill>
                <a:srgbClr val="002060"/>
              </a:solidFill>
            </a:endParaRPr>
          </a:p>
        </p:txBody>
      </p:sp>
      <p:sp>
        <p:nvSpPr>
          <p:cNvPr id="3" name="Espace réservé du contenu 2"/>
          <p:cNvSpPr>
            <a:spLocks noGrp="1"/>
          </p:cNvSpPr>
          <p:nvPr>
            <p:ph idx="1"/>
          </p:nvPr>
        </p:nvSpPr>
        <p:spPr/>
        <p:txBody>
          <a:bodyPr>
            <a:normAutofit fontScale="70000" lnSpcReduction="20000"/>
          </a:bodyPr>
          <a:lstStyle/>
          <a:p>
            <a:pPr marL="0" indent="0">
              <a:buNone/>
            </a:pPr>
            <a:r>
              <a:rPr lang="fr-FR" dirty="0" smtClean="0">
                <a:solidFill>
                  <a:schemeClr val="bg1"/>
                </a:solidFill>
              </a:rPr>
              <a:t>Délais de remise des plis</a:t>
            </a:r>
          </a:p>
          <a:p>
            <a:r>
              <a:rPr lang="fr-FR" dirty="0" smtClean="0">
                <a:solidFill>
                  <a:schemeClr val="bg1"/>
                </a:solidFill>
              </a:rPr>
              <a:t>En procédure adaptée, pas de délai imposé. L’acheteur fixe librement ce </a:t>
            </a:r>
            <a:r>
              <a:rPr lang="fr-FR" u="sng" dirty="0" smtClean="0">
                <a:solidFill>
                  <a:schemeClr val="bg1"/>
                </a:solidFill>
              </a:rPr>
              <a:t>délai</a:t>
            </a:r>
            <a:r>
              <a:rPr lang="fr-FR" dirty="0" smtClean="0">
                <a:solidFill>
                  <a:schemeClr val="bg1"/>
                </a:solidFill>
              </a:rPr>
              <a:t>, qui doit toutefois être « </a:t>
            </a:r>
            <a:r>
              <a:rPr lang="fr-FR" u="sng" dirty="0" smtClean="0">
                <a:solidFill>
                  <a:schemeClr val="bg1"/>
                </a:solidFill>
              </a:rPr>
              <a:t>suffisant</a:t>
            </a:r>
            <a:r>
              <a:rPr lang="fr-FR" dirty="0" smtClean="0">
                <a:solidFill>
                  <a:schemeClr val="bg1"/>
                </a:solidFill>
              </a:rPr>
              <a:t> ».</a:t>
            </a:r>
          </a:p>
          <a:p>
            <a:r>
              <a:rPr lang="fr-FR" dirty="0" smtClean="0">
                <a:solidFill>
                  <a:schemeClr val="bg1"/>
                </a:solidFill>
              </a:rPr>
              <a:t>Le caractère suffisant du délai est apprécié en fonction notamment:</a:t>
            </a:r>
          </a:p>
          <a:p>
            <a:pPr lvl="1"/>
            <a:r>
              <a:rPr lang="fr-FR" dirty="0" smtClean="0">
                <a:solidFill>
                  <a:schemeClr val="bg1"/>
                </a:solidFill>
              </a:rPr>
              <a:t>Du montant du marché ;</a:t>
            </a:r>
          </a:p>
          <a:p>
            <a:pPr lvl="1"/>
            <a:r>
              <a:rPr lang="fr-FR" dirty="0" smtClean="0">
                <a:solidFill>
                  <a:schemeClr val="bg1"/>
                </a:solidFill>
              </a:rPr>
              <a:t>De l’urgence à conclure ;</a:t>
            </a:r>
          </a:p>
          <a:p>
            <a:pPr lvl="1"/>
            <a:r>
              <a:rPr lang="fr-FR" dirty="0" smtClean="0">
                <a:solidFill>
                  <a:schemeClr val="bg1"/>
                </a:solidFill>
              </a:rPr>
              <a:t>De la nature des prestations ;</a:t>
            </a:r>
          </a:p>
          <a:p>
            <a:pPr lvl="1"/>
            <a:r>
              <a:rPr lang="fr-FR" dirty="0" smtClean="0">
                <a:solidFill>
                  <a:schemeClr val="bg1"/>
                </a:solidFill>
              </a:rPr>
              <a:t>De la facilité d’accès aux documents de la consultation ;</a:t>
            </a:r>
          </a:p>
          <a:p>
            <a:pPr lvl="1"/>
            <a:r>
              <a:rPr lang="fr-FR" dirty="0" smtClean="0">
                <a:solidFill>
                  <a:schemeClr val="bg1"/>
                </a:solidFill>
              </a:rPr>
              <a:t>De la nécessité éventuelle d’une visite des lieux ;</a:t>
            </a:r>
          </a:p>
          <a:p>
            <a:pPr lvl="1"/>
            <a:r>
              <a:rPr lang="fr-FR" dirty="0" smtClean="0">
                <a:solidFill>
                  <a:schemeClr val="bg1"/>
                </a:solidFill>
              </a:rPr>
              <a:t>De l’importance des pièces exigées des candidats.</a:t>
            </a:r>
          </a:p>
          <a:p>
            <a:pPr marL="457200" lvl="1" indent="0">
              <a:buNone/>
            </a:pPr>
            <a:endParaRPr lang="fr-FR" dirty="0" smtClean="0">
              <a:solidFill>
                <a:schemeClr val="bg1"/>
              </a:solidFill>
            </a:endParaRPr>
          </a:p>
          <a:p>
            <a:pPr marL="457200" lvl="1" indent="0">
              <a:buNone/>
            </a:pPr>
            <a:r>
              <a:rPr lang="fr-FR" dirty="0" smtClean="0">
                <a:solidFill>
                  <a:schemeClr val="bg1"/>
                </a:solidFill>
              </a:rPr>
              <a:t>NB : le point de départ du délai de remise des offres est la date de publication de l’avis.</a:t>
            </a:r>
            <a:endParaRPr lang="fr-FR" dirty="0">
              <a:solidFill>
                <a:schemeClr val="bg1"/>
              </a:solidFill>
            </a:endParaRPr>
          </a:p>
        </p:txBody>
      </p:sp>
      <p:sp>
        <p:nvSpPr>
          <p:cNvPr id="4" name="Espace réservé du numéro de diapositive 3"/>
          <p:cNvSpPr>
            <a:spLocks noGrp="1"/>
          </p:cNvSpPr>
          <p:nvPr>
            <p:ph type="sldNum" sz="quarter" idx="12"/>
          </p:nvPr>
        </p:nvSpPr>
        <p:spPr/>
        <p:txBody>
          <a:bodyPr/>
          <a:lstStyle/>
          <a:p>
            <a:fld id="{03E78FB5-2E6E-4750-A5BD-2E6C98C49FC2}" type="slidenum">
              <a:rPr lang="fr-FR" smtClean="0"/>
              <a:t>22</a:t>
            </a:fld>
            <a:endParaRPr lang="fr-FR"/>
          </a:p>
        </p:txBody>
      </p:sp>
    </p:spTree>
    <p:extLst>
      <p:ext uri="{BB962C8B-B14F-4D97-AF65-F5344CB8AC3E}">
        <p14:creationId xmlns:p14="http://schemas.microsoft.com/office/powerpoint/2010/main" val="3946027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l"/>
            <a:r>
              <a:rPr lang="fr-FR" sz="3600" dirty="0" smtClean="0">
                <a:solidFill>
                  <a:srgbClr val="002060"/>
                </a:solidFill>
              </a:rPr>
              <a:t>Délais de mise en concurrence et </a:t>
            </a:r>
            <a:br>
              <a:rPr lang="fr-FR" sz="3600" dirty="0" smtClean="0">
                <a:solidFill>
                  <a:srgbClr val="002060"/>
                </a:solidFill>
              </a:rPr>
            </a:br>
            <a:r>
              <a:rPr lang="fr-FR" sz="3600" dirty="0" smtClean="0">
                <a:solidFill>
                  <a:srgbClr val="002060"/>
                </a:solidFill>
              </a:rPr>
              <a:t>réception des plis </a:t>
            </a:r>
            <a:endParaRPr lang="fr-FR" sz="3600" dirty="0">
              <a:solidFill>
                <a:srgbClr val="002060"/>
              </a:solidFill>
            </a:endParaRPr>
          </a:p>
        </p:txBody>
      </p:sp>
      <p:sp>
        <p:nvSpPr>
          <p:cNvPr id="3" name="Espace réservé du contenu 2"/>
          <p:cNvSpPr>
            <a:spLocks noGrp="1"/>
          </p:cNvSpPr>
          <p:nvPr>
            <p:ph idx="1"/>
          </p:nvPr>
        </p:nvSpPr>
        <p:spPr/>
        <p:txBody>
          <a:bodyPr/>
          <a:lstStyle/>
          <a:p>
            <a:pPr marL="0" indent="0">
              <a:buNone/>
            </a:pPr>
            <a:r>
              <a:rPr lang="fr-FR" sz="2400" dirty="0" smtClean="0">
                <a:solidFill>
                  <a:schemeClr val="bg1"/>
                </a:solidFill>
              </a:rPr>
              <a:t>Analyse des candidatures et des offres </a:t>
            </a:r>
          </a:p>
          <a:p>
            <a:endParaRPr lang="fr-FR" sz="2000" dirty="0" smtClean="0">
              <a:solidFill>
                <a:schemeClr val="bg1"/>
              </a:solidFill>
            </a:endParaRPr>
          </a:p>
          <a:p>
            <a:r>
              <a:rPr lang="fr-FR" sz="2000" dirty="0" smtClean="0">
                <a:solidFill>
                  <a:schemeClr val="bg1"/>
                </a:solidFill>
              </a:rPr>
              <a:t>Pour les MAPA uniquement, pas d’obligation de distinguer les phases d’examen des candidatures et des offres – la jurisprudence a reconnu la possibilité d’examiner au cours d’une</a:t>
            </a:r>
            <a:r>
              <a:rPr lang="fr-FR" sz="2000" u="sng" dirty="0" smtClean="0">
                <a:solidFill>
                  <a:schemeClr val="bg1"/>
                </a:solidFill>
              </a:rPr>
              <a:t> phase unique</a:t>
            </a:r>
            <a:r>
              <a:rPr lang="fr-FR" sz="2000" dirty="0" smtClean="0">
                <a:solidFill>
                  <a:schemeClr val="bg1"/>
                </a:solidFill>
              </a:rPr>
              <a:t> la recevabilité des candidatures et la valeur des offres.</a:t>
            </a:r>
            <a:endParaRPr lang="fr-FR" sz="2000" dirty="0">
              <a:solidFill>
                <a:schemeClr val="bg1"/>
              </a:solidFill>
            </a:endParaRPr>
          </a:p>
        </p:txBody>
      </p:sp>
      <p:sp>
        <p:nvSpPr>
          <p:cNvPr id="4" name="Espace réservé du numéro de diapositive 3"/>
          <p:cNvSpPr>
            <a:spLocks noGrp="1"/>
          </p:cNvSpPr>
          <p:nvPr>
            <p:ph type="sldNum" sz="quarter" idx="12"/>
          </p:nvPr>
        </p:nvSpPr>
        <p:spPr/>
        <p:txBody>
          <a:bodyPr/>
          <a:lstStyle/>
          <a:p>
            <a:fld id="{03E78FB5-2E6E-4750-A5BD-2E6C98C49FC2}" type="slidenum">
              <a:rPr lang="fr-FR" smtClean="0"/>
              <a:t>23</a:t>
            </a:fld>
            <a:endParaRPr lang="fr-FR"/>
          </a:p>
        </p:txBody>
      </p:sp>
    </p:spTree>
    <p:extLst>
      <p:ext uri="{BB962C8B-B14F-4D97-AF65-F5344CB8AC3E}">
        <p14:creationId xmlns:p14="http://schemas.microsoft.com/office/powerpoint/2010/main" val="37057193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sz="4000" dirty="0" smtClean="0"/>
              <a:t>Sélection des candidatures</a:t>
            </a:r>
            <a:endParaRPr lang="fr-FR" sz="4000" dirty="0"/>
          </a:p>
        </p:txBody>
      </p:sp>
      <p:sp>
        <p:nvSpPr>
          <p:cNvPr id="3" name="Espace réservé du contenu 2"/>
          <p:cNvSpPr>
            <a:spLocks noGrp="1"/>
          </p:cNvSpPr>
          <p:nvPr>
            <p:ph idx="1"/>
          </p:nvPr>
        </p:nvSpPr>
        <p:spPr/>
        <p:txBody>
          <a:bodyPr>
            <a:normAutofit fontScale="62500" lnSpcReduction="20000"/>
          </a:bodyPr>
          <a:lstStyle/>
          <a:p>
            <a:r>
              <a:rPr lang="fr-FR" dirty="0">
                <a:solidFill>
                  <a:schemeClr val="bg1"/>
                </a:solidFill>
              </a:rPr>
              <a:t>Interdiction de </a:t>
            </a:r>
            <a:r>
              <a:rPr lang="fr-FR" dirty="0" smtClean="0">
                <a:solidFill>
                  <a:schemeClr val="bg1"/>
                </a:solidFill>
              </a:rPr>
              <a:t>soumissionner	</a:t>
            </a:r>
          </a:p>
          <a:p>
            <a:r>
              <a:rPr lang="fr-FR" dirty="0" smtClean="0">
                <a:solidFill>
                  <a:schemeClr val="bg1"/>
                </a:solidFill>
              </a:rPr>
              <a:t>Obligation </a:t>
            </a:r>
            <a:r>
              <a:rPr lang="fr-FR" dirty="0">
                <a:solidFill>
                  <a:schemeClr val="bg1"/>
                </a:solidFill>
              </a:rPr>
              <a:t>de contrôle des capacités des </a:t>
            </a:r>
            <a:r>
              <a:rPr lang="fr-FR" dirty="0" smtClean="0">
                <a:solidFill>
                  <a:schemeClr val="bg1"/>
                </a:solidFill>
              </a:rPr>
              <a:t>candidats </a:t>
            </a:r>
          </a:p>
          <a:p>
            <a:pPr lvl="1"/>
            <a:r>
              <a:rPr lang="fr-FR" dirty="0" smtClean="0">
                <a:solidFill>
                  <a:schemeClr val="bg1"/>
                </a:solidFill>
              </a:rPr>
              <a:t>Capacités techniques</a:t>
            </a:r>
          </a:p>
          <a:p>
            <a:pPr lvl="1"/>
            <a:r>
              <a:rPr lang="fr-FR" dirty="0" smtClean="0">
                <a:solidFill>
                  <a:schemeClr val="bg1"/>
                </a:solidFill>
              </a:rPr>
              <a:t>Capacités professionnelles</a:t>
            </a:r>
          </a:p>
          <a:p>
            <a:pPr lvl="1"/>
            <a:r>
              <a:rPr lang="fr-FR" dirty="0" smtClean="0">
                <a:solidFill>
                  <a:schemeClr val="bg1"/>
                </a:solidFill>
              </a:rPr>
              <a:t>Capacité financière</a:t>
            </a:r>
            <a:endParaRPr lang="fr-FR" dirty="0">
              <a:solidFill>
                <a:schemeClr val="bg1"/>
              </a:solidFill>
            </a:endParaRPr>
          </a:p>
          <a:p>
            <a:r>
              <a:rPr lang="fr-FR" dirty="0">
                <a:solidFill>
                  <a:schemeClr val="bg1"/>
                </a:solidFill>
              </a:rPr>
              <a:t>Objet du </a:t>
            </a:r>
            <a:r>
              <a:rPr lang="fr-FR" dirty="0" smtClean="0">
                <a:solidFill>
                  <a:schemeClr val="bg1"/>
                </a:solidFill>
              </a:rPr>
              <a:t>contrôle</a:t>
            </a:r>
          </a:p>
          <a:p>
            <a:pPr lvl="1"/>
            <a:r>
              <a:rPr lang="fr-FR" dirty="0" smtClean="0">
                <a:solidFill>
                  <a:schemeClr val="bg1"/>
                </a:solidFill>
              </a:rPr>
              <a:t>Arrêté du 28 août 2006 : liste exhaustive des renseignements et documents pouvant être demandés.</a:t>
            </a:r>
          </a:p>
          <a:p>
            <a:pPr lvl="1"/>
            <a:r>
              <a:rPr lang="fr-FR" dirty="0" smtClean="0">
                <a:solidFill>
                  <a:schemeClr val="bg1"/>
                </a:solidFill>
              </a:rPr>
              <a:t>Des niveaux minimaux de capacité </a:t>
            </a:r>
            <a:r>
              <a:rPr lang="fr-FR" u="sng" dirty="0" smtClean="0">
                <a:solidFill>
                  <a:schemeClr val="bg1"/>
                </a:solidFill>
              </a:rPr>
              <a:t>en rapport avec l’objet du marché </a:t>
            </a:r>
            <a:r>
              <a:rPr lang="fr-FR" dirty="0" smtClean="0">
                <a:solidFill>
                  <a:schemeClr val="bg1"/>
                </a:solidFill>
              </a:rPr>
              <a:t>peuvent être fixés.</a:t>
            </a:r>
          </a:p>
          <a:p>
            <a:r>
              <a:rPr lang="fr-FR" dirty="0" smtClean="0">
                <a:solidFill>
                  <a:schemeClr val="bg1"/>
                </a:solidFill>
              </a:rPr>
              <a:t>Le MAPA restreint et l’information appropriée sur les critères de sélection des candidatures</a:t>
            </a:r>
          </a:p>
          <a:p>
            <a:pPr lvl="1"/>
            <a:r>
              <a:rPr lang="fr-FR" dirty="0" smtClean="0">
                <a:solidFill>
                  <a:schemeClr val="bg1"/>
                </a:solidFill>
              </a:rPr>
              <a:t>Possibilité de limiter le nombre de candidats admis à présenter une offre. </a:t>
            </a:r>
          </a:p>
          <a:p>
            <a:pPr lvl="2"/>
            <a:r>
              <a:rPr lang="fr-FR" dirty="0" smtClean="0">
                <a:solidFill>
                  <a:schemeClr val="bg1"/>
                </a:solidFill>
              </a:rPr>
              <a:t>Indiquer le nombre de candidats admis à présenter une offre</a:t>
            </a:r>
          </a:p>
          <a:p>
            <a:pPr lvl="2"/>
            <a:r>
              <a:rPr lang="fr-FR" dirty="0" smtClean="0">
                <a:solidFill>
                  <a:schemeClr val="bg1"/>
                </a:solidFill>
              </a:rPr>
              <a:t>Porter à la connaissance des entreprises les critères de sélection des candidatures dans l’AAPC ou le cahier des charges.</a:t>
            </a:r>
            <a:endParaRPr lang="fr-FR" dirty="0">
              <a:solidFill>
                <a:schemeClr val="bg1"/>
              </a:solidFill>
            </a:endParaRPr>
          </a:p>
        </p:txBody>
      </p:sp>
      <p:sp>
        <p:nvSpPr>
          <p:cNvPr id="4" name="Espace réservé du numéro de diapositive 3"/>
          <p:cNvSpPr>
            <a:spLocks noGrp="1"/>
          </p:cNvSpPr>
          <p:nvPr>
            <p:ph type="sldNum" sz="quarter" idx="12"/>
          </p:nvPr>
        </p:nvSpPr>
        <p:spPr/>
        <p:txBody>
          <a:bodyPr/>
          <a:lstStyle/>
          <a:p>
            <a:fld id="{03E78FB5-2E6E-4750-A5BD-2E6C98C49FC2}" type="slidenum">
              <a:rPr lang="fr-FR" smtClean="0"/>
              <a:t>24</a:t>
            </a:fld>
            <a:endParaRPr lang="fr-FR"/>
          </a:p>
        </p:txBody>
      </p:sp>
    </p:spTree>
    <p:extLst>
      <p:ext uri="{BB962C8B-B14F-4D97-AF65-F5344CB8AC3E}">
        <p14:creationId xmlns:p14="http://schemas.microsoft.com/office/powerpoint/2010/main" val="8210841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sz="4000" dirty="0" smtClean="0"/>
              <a:t>Sélection des offres</a:t>
            </a:r>
            <a:endParaRPr lang="fr-FR" sz="4000" dirty="0"/>
          </a:p>
        </p:txBody>
      </p:sp>
      <p:sp>
        <p:nvSpPr>
          <p:cNvPr id="3" name="Espace réservé du contenu 2"/>
          <p:cNvSpPr>
            <a:spLocks noGrp="1"/>
          </p:cNvSpPr>
          <p:nvPr>
            <p:ph idx="1"/>
          </p:nvPr>
        </p:nvSpPr>
        <p:spPr/>
        <p:txBody>
          <a:bodyPr>
            <a:normAutofit/>
          </a:bodyPr>
          <a:lstStyle/>
          <a:p>
            <a:r>
              <a:rPr lang="fr-FR" sz="2000" dirty="0" smtClean="0">
                <a:solidFill>
                  <a:schemeClr val="bg1"/>
                </a:solidFill>
              </a:rPr>
              <a:t>Critères d’attribution</a:t>
            </a:r>
          </a:p>
          <a:p>
            <a:pPr lvl="1"/>
            <a:r>
              <a:rPr lang="fr-FR" sz="2000" dirty="0" smtClean="0">
                <a:solidFill>
                  <a:schemeClr val="bg1"/>
                </a:solidFill>
              </a:rPr>
              <a:t>Libre choix de l’acheteur, tant qu’ils sont non discriminatoires et en lien avec l’objet du marché</a:t>
            </a:r>
          </a:p>
          <a:p>
            <a:pPr lvl="1"/>
            <a:r>
              <a:rPr lang="fr-FR" sz="2000" dirty="0" smtClean="0">
                <a:solidFill>
                  <a:schemeClr val="bg1"/>
                </a:solidFill>
              </a:rPr>
              <a:t>Précisément formulés</a:t>
            </a:r>
          </a:p>
          <a:p>
            <a:pPr lvl="1"/>
            <a:r>
              <a:rPr lang="fr-FR" sz="2000" dirty="0" smtClean="0">
                <a:solidFill>
                  <a:schemeClr val="bg1"/>
                </a:solidFill>
              </a:rPr>
              <a:t>Article 53 CMP : liste non exhaustive</a:t>
            </a:r>
          </a:p>
          <a:p>
            <a:pPr lvl="1"/>
            <a:r>
              <a:rPr lang="fr-FR" sz="2000" dirty="0" smtClean="0">
                <a:solidFill>
                  <a:schemeClr val="bg1"/>
                </a:solidFill>
              </a:rPr>
              <a:t>Attention au recours au critère unique du prix </a:t>
            </a:r>
          </a:p>
          <a:p>
            <a:r>
              <a:rPr lang="fr-FR" sz="2000" dirty="0" smtClean="0">
                <a:solidFill>
                  <a:schemeClr val="bg1"/>
                </a:solidFill>
              </a:rPr>
              <a:t>Conditions de mise en œuvre des critères d’attribution en MAPA</a:t>
            </a:r>
          </a:p>
          <a:p>
            <a:pPr lvl="1"/>
            <a:r>
              <a:rPr lang="fr-FR" sz="2000" dirty="0" smtClean="0">
                <a:solidFill>
                  <a:schemeClr val="bg1"/>
                </a:solidFill>
              </a:rPr>
              <a:t>Précisément définis et au minimum hiérarchisés </a:t>
            </a:r>
          </a:p>
          <a:p>
            <a:pPr lvl="1"/>
            <a:r>
              <a:rPr lang="fr-FR" sz="2000" dirty="0" smtClean="0">
                <a:solidFill>
                  <a:schemeClr val="bg1"/>
                </a:solidFill>
              </a:rPr>
              <a:t>Pondération facultative en MAPA </a:t>
            </a:r>
          </a:p>
          <a:p>
            <a:r>
              <a:rPr lang="fr-FR" sz="2000" dirty="0" smtClean="0">
                <a:solidFill>
                  <a:schemeClr val="bg1"/>
                </a:solidFill>
              </a:rPr>
              <a:t>Information des candidats, dès le début de la procédure</a:t>
            </a:r>
          </a:p>
        </p:txBody>
      </p:sp>
      <p:sp>
        <p:nvSpPr>
          <p:cNvPr id="4" name="Espace réservé du numéro de diapositive 3"/>
          <p:cNvSpPr>
            <a:spLocks noGrp="1"/>
          </p:cNvSpPr>
          <p:nvPr>
            <p:ph type="sldNum" sz="quarter" idx="12"/>
          </p:nvPr>
        </p:nvSpPr>
        <p:spPr/>
        <p:txBody>
          <a:bodyPr/>
          <a:lstStyle/>
          <a:p>
            <a:fld id="{03E78FB5-2E6E-4750-A5BD-2E6C98C49FC2}" type="slidenum">
              <a:rPr lang="fr-FR" smtClean="0"/>
              <a:t>25</a:t>
            </a:fld>
            <a:endParaRPr lang="fr-FR"/>
          </a:p>
        </p:txBody>
      </p:sp>
    </p:spTree>
    <p:extLst>
      <p:ext uri="{BB962C8B-B14F-4D97-AF65-F5344CB8AC3E}">
        <p14:creationId xmlns:p14="http://schemas.microsoft.com/office/powerpoint/2010/main" val="11881337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sz="2800" dirty="0">
                <a:solidFill>
                  <a:srgbClr val="002060"/>
                </a:solidFill>
              </a:rPr>
              <a:t>F</a:t>
            </a:r>
            <a:r>
              <a:rPr lang="fr-FR" sz="2800" dirty="0" smtClean="0">
                <a:solidFill>
                  <a:srgbClr val="002060"/>
                </a:solidFill>
              </a:rPr>
              <a:t>ocus : la préférence locale / les circuits courts</a:t>
            </a:r>
            <a:endParaRPr lang="fr-FR" sz="2800" dirty="0">
              <a:solidFill>
                <a:srgbClr val="002060"/>
              </a:solidFill>
            </a:endParaRPr>
          </a:p>
        </p:txBody>
      </p:sp>
      <p:sp>
        <p:nvSpPr>
          <p:cNvPr id="4" name="Espace réservé du contenu 3"/>
          <p:cNvSpPr>
            <a:spLocks noGrp="1"/>
          </p:cNvSpPr>
          <p:nvPr>
            <p:ph sz="half" idx="1"/>
          </p:nvPr>
        </p:nvSpPr>
        <p:spPr>
          <a:xfrm>
            <a:off x="467544" y="2276872"/>
            <a:ext cx="4038600" cy="3816424"/>
          </a:xfrm>
        </p:spPr>
        <p:txBody>
          <a:bodyPr/>
          <a:lstStyle/>
          <a:p>
            <a:pPr marL="0" indent="0">
              <a:buNone/>
            </a:pPr>
            <a:r>
              <a:rPr lang="fr-FR" sz="2000" dirty="0" smtClean="0">
                <a:solidFill>
                  <a:schemeClr val="bg1"/>
                </a:solidFill>
              </a:rPr>
              <a:t>Critère géographique</a:t>
            </a:r>
          </a:p>
          <a:p>
            <a:r>
              <a:rPr lang="fr-FR" sz="2000" dirty="0" smtClean="0">
                <a:solidFill>
                  <a:schemeClr val="bg1"/>
                </a:solidFill>
              </a:rPr>
              <a:t>Pas possible de retenir de clause et de critère directement lié à l’origine ou à l’implantation géographique des candidats. </a:t>
            </a:r>
          </a:p>
          <a:p>
            <a:r>
              <a:rPr lang="fr-FR" sz="2000" dirty="0">
                <a:solidFill>
                  <a:schemeClr val="bg1"/>
                </a:solidFill>
              </a:rPr>
              <a:t>S</a:t>
            </a:r>
            <a:r>
              <a:rPr lang="fr-FR" sz="2000" dirty="0" smtClean="0">
                <a:solidFill>
                  <a:schemeClr val="bg1"/>
                </a:solidFill>
              </a:rPr>
              <a:t>auf justifications liées à l’objet du marché ou à ses conditions d’exécution.</a:t>
            </a:r>
          </a:p>
          <a:p>
            <a:pPr marL="0" indent="0">
              <a:buNone/>
            </a:pPr>
            <a:endParaRPr lang="fr-FR" sz="2000" dirty="0">
              <a:solidFill>
                <a:schemeClr val="bg1"/>
              </a:solidFill>
            </a:endParaRPr>
          </a:p>
        </p:txBody>
      </p:sp>
      <p:sp>
        <p:nvSpPr>
          <p:cNvPr id="5" name="Espace réservé du contenu 4"/>
          <p:cNvSpPr>
            <a:spLocks noGrp="1"/>
          </p:cNvSpPr>
          <p:nvPr>
            <p:ph sz="half" idx="2"/>
          </p:nvPr>
        </p:nvSpPr>
        <p:spPr>
          <a:xfrm>
            <a:off x="4637856" y="2203123"/>
            <a:ext cx="4038600" cy="3816424"/>
          </a:xfrm>
        </p:spPr>
        <p:txBody>
          <a:bodyPr/>
          <a:lstStyle/>
          <a:p>
            <a:pPr marL="0" indent="0">
              <a:buNone/>
            </a:pPr>
            <a:r>
              <a:rPr lang="fr-FR" sz="2000" dirty="0" smtClean="0">
                <a:solidFill>
                  <a:schemeClr val="bg1"/>
                </a:solidFill>
              </a:rPr>
              <a:t>L’achat durable</a:t>
            </a:r>
          </a:p>
          <a:p>
            <a:r>
              <a:rPr lang="fr-FR" sz="2000" dirty="0" smtClean="0">
                <a:solidFill>
                  <a:schemeClr val="bg1"/>
                </a:solidFill>
              </a:rPr>
              <a:t>Complexité du critère carbone </a:t>
            </a:r>
          </a:p>
          <a:p>
            <a:r>
              <a:rPr lang="fr-FR" sz="2000" dirty="0" smtClean="0">
                <a:solidFill>
                  <a:schemeClr val="bg1"/>
                </a:solidFill>
              </a:rPr>
              <a:t>Pour garantir l’égalité de traitement :</a:t>
            </a:r>
          </a:p>
          <a:p>
            <a:pPr lvl="1"/>
            <a:r>
              <a:rPr lang="fr-FR" sz="1600" dirty="0" smtClean="0">
                <a:solidFill>
                  <a:schemeClr val="bg1"/>
                </a:solidFill>
              </a:rPr>
              <a:t>Soit le pouvoir adjudicateur détermine les éléments essentiels que devront retenir les candidats pour établir leur bilan carbone</a:t>
            </a:r>
          </a:p>
          <a:p>
            <a:pPr lvl="1"/>
            <a:r>
              <a:rPr lang="fr-FR" sz="1600" dirty="0" smtClean="0">
                <a:solidFill>
                  <a:schemeClr val="bg1"/>
                </a:solidFill>
              </a:rPr>
              <a:t>Soit il fixe une méthode unique</a:t>
            </a:r>
          </a:p>
          <a:p>
            <a:endParaRPr lang="fr-FR" sz="2000" dirty="0" smtClean="0">
              <a:solidFill>
                <a:schemeClr val="bg1"/>
              </a:solidFill>
            </a:endParaRPr>
          </a:p>
          <a:p>
            <a:pPr marL="0" indent="0">
              <a:buNone/>
            </a:pPr>
            <a:endParaRPr lang="fr-FR" sz="2000" dirty="0">
              <a:solidFill>
                <a:schemeClr val="bg1"/>
              </a:solidFill>
            </a:endParaRPr>
          </a:p>
        </p:txBody>
      </p:sp>
      <p:sp>
        <p:nvSpPr>
          <p:cNvPr id="6" name="ZoneTexte 5"/>
          <p:cNvSpPr txBox="1"/>
          <p:nvPr/>
        </p:nvSpPr>
        <p:spPr>
          <a:xfrm>
            <a:off x="467544" y="1556792"/>
            <a:ext cx="8208912" cy="646331"/>
          </a:xfrm>
          <a:prstGeom prst="rect">
            <a:avLst/>
          </a:prstGeom>
          <a:noFill/>
        </p:spPr>
        <p:txBody>
          <a:bodyPr wrap="square" rtlCol="0">
            <a:spAutoFit/>
          </a:bodyPr>
          <a:lstStyle/>
          <a:p>
            <a:r>
              <a:rPr lang="fr-FR" dirty="0" smtClean="0">
                <a:solidFill>
                  <a:schemeClr val="bg1"/>
                </a:solidFill>
              </a:rPr>
              <a:t>La préférence locale, comme la préférence nationale restent contraires aux principes de libre concurrence et de non-discrimination qui régissent la commande publique.</a:t>
            </a:r>
            <a:endParaRPr lang="fr-FR" dirty="0">
              <a:solidFill>
                <a:schemeClr val="bg1"/>
              </a:solidFill>
            </a:endParaRPr>
          </a:p>
        </p:txBody>
      </p:sp>
    </p:spTree>
    <p:extLst>
      <p:ext uri="{BB962C8B-B14F-4D97-AF65-F5344CB8AC3E}">
        <p14:creationId xmlns:p14="http://schemas.microsoft.com/office/powerpoint/2010/main" val="21549955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pPr algn="l"/>
            <a:r>
              <a:rPr lang="fr-FR" sz="2800" dirty="0">
                <a:solidFill>
                  <a:srgbClr val="002060"/>
                </a:solidFill>
              </a:rPr>
              <a:t>Focus : la préférence locale / les circuits courts</a:t>
            </a:r>
            <a:endParaRPr lang="fr-FR" dirty="0"/>
          </a:p>
        </p:txBody>
      </p:sp>
      <p:sp>
        <p:nvSpPr>
          <p:cNvPr id="6" name="Espace réservé du contenu 5"/>
          <p:cNvSpPr>
            <a:spLocks noGrp="1"/>
          </p:cNvSpPr>
          <p:nvPr>
            <p:ph idx="1"/>
          </p:nvPr>
        </p:nvSpPr>
        <p:spPr/>
        <p:txBody>
          <a:bodyPr>
            <a:normAutofit/>
          </a:bodyPr>
          <a:lstStyle/>
          <a:p>
            <a:pPr marL="0" indent="0">
              <a:buNone/>
            </a:pPr>
            <a:endParaRPr lang="fr-FR" sz="2000" dirty="0" smtClean="0">
              <a:solidFill>
                <a:schemeClr val="bg1"/>
              </a:solidFill>
            </a:endParaRPr>
          </a:p>
          <a:p>
            <a:pPr marL="0" indent="0">
              <a:buNone/>
            </a:pPr>
            <a:r>
              <a:rPr lang="fr-FR" sz="2000" dirty="0" smtClean="0">
                <a:solidFill>
                  <a:schemeClr val="bg1"/>
                </a:solidFill>
              </a:rPr>
              <a:t>Les circuits courts</a:t>
            </a:r>
          </a:p>
          <a:p>
            <a:r>
              <a:rPr lang="fr-FR" sz="2000" dirty="0" smtClean="0">
                <a:solidFill>
                  <a:schemeClr val="bg1"/>
                </a:solidFill>
              </a:rPr>
              <a:t>Article 53 CMP : « les performances en matière de développement des approvisionnements directs de produits de l’agriculture »</a:t>
            </a:r>
          </a:p>
          <a:p>
            <a:r>
              <a:rPr lang="fr-FR" sz="2000" dirty="0" smtClean="0">
                <a:solidFill>
                  <a:schemeClr val="bg1"/>
                </a:solidFill>
              </a:rPr>
              <a:t>Critère qui ne doit pas être discriminatoire</a:t>
            </a:r>
          </a:p>
          <a:p>
            <a:r>
              <a:rPr lang="fr-FR" sz="2000" u="sng" dirty="0" smtClean="0">
                <a:solidFill>
                  <a:schemeClr val="bg1"/>
                </a:solidFill>
              </a:rPr>
              <a:t>Mode de commercialisation des produits agricoles </a:t>
            </a:r>
            <a:r>
              <a:rPr lang="fr-FR" sz="2000" dirty="0" smtClean="0">
                <a:solidFill>
                  <a:schemeClr val="bg1"/>
                </a:solidFill>
              </a:rPr>
              <a:t>: vente directe du producteur au consommateur ou vente indirecte avec un seul intermédiaire.</a:t>
            </a:r>
          </a:p>
          <a:p>
            <a:r>
              <a:rPr lang="fr-FR" sz="2000" dirty="0" smtClean="0">
                <a:solidFill>
                  <a:schemeClr val="bg1"/>
                </a:solidFill>
              </a:rPr>
              <a:t>Le </a:t>
            </a:r>
            <a:r>
              <a:rPr lang="fr-FR" sz="2000" dirty="0">
                <a:solidFill>
                  <a:schemeClr val="bg1"/>
                </a:solidFill>
              </a:rPr>
              <a:t>circuit court n’est pas un critère </a:t>
            </a:r>
            <a:r>
              <a:rPr lang="fr-FR" sz="2000" dirty="0" smtClean="0">
                <a:solidFill>
                  <a:schemeClr val="bg1"/>
                </a:solidFill>
              </a:rPr>
              <a:t>géographique. </a:t>
            </a:r>
          </a:p>
          <a:p>
            <a:r>
              <a:rPr lang="fr-FR" sz="2000" dirty="0" smtClean="0">
                <a:solidFill>
                  <a:schemeClr val="bg1"/>
                </a:solidFill>
              </a:rPr>
              <a:t>Les outils du code pour développer les circuits courts. </a:t>
            </a:r>
          </a:p>
          <a:p>
            <a:pPr lvl="1"/>
            <a:endParaRPr lang="fr-FR" sz="1600" dirty="0" smtClean="0">
              <a:solidFill>
                <a:schemeClr val="bg1"/>
              </a:solidFill>
            </a:endParaRPr>
          </a:p>
          <a:p>
            <a:pPr lvl="1"/>
            <a:endParaRPr lang="fr-FR" sz="1600" dirty="0">
              <a:solidFill>
                <a:schemeClr val="bg1"/>
              </a:solidFill>
            </a:endParaRPr>
          </a:p>
        </p:txBody>
      </p:sp>
    </p:spTree>
    <p:extLst>
      <p:ext uri="{BB962C8B-B14F-4D97-AF65-F5344CB8AC3E}">
        <p14:creationId xmlns:p14="http://schemas.microsoft.com/office/powerpoint/2010/main" val="34663974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sz="3200" dirty="0" smtClean="0">
                <a:solidFill>
                  <a:srgbClr val="002060"/>
                </a:solidFill>
              </a:rPr>
              <a:t>Focus : les offres anormalement basses</a:t>
            </a:r>
            <a:endParaRPr lang="fr-FR" sz="3200" dirty="0">
              <a:solidFill>
                <a:srgbClr val="002060"/>
              </a:solidFill>
            </a:endParaRPr>
          </a:p>
        </p:txBody>
      </p:sp>
      <p:sp>
        <p:nvSpPr>
          <p:cNvPr id="3" name="Espace réservé du contenu 2"/>
          <p:cNvSpPr>
            <a:spLocks noGrp="1"/>
          </p:cNvSpPr>
          <p:nvPr>
            <p:ph idx="1"/>
          </p:nvPr>
        </p:nvSpPr>
        <p:spPr/>
        <p:txBody>
          <a:bodyPr>
            <a:normAutofit/>
          </a:bodyPr>
          <a:lstStyle/>
          <a:p>
            <a:endParaRPr lang="fr-FR" sz="2000" dirty="0" smtClean="0">
              <a:solidFill>
                <a:schemeClr val="bg1"/>
              </a:solidFill>
            </a:endParaRPr>
          </a:p>
          <a:p>
            <a:r>
              <a:rPr lang="fr-FR" sz="2000" dirty="0" smtClean="0">
                <a:solidFill>
                  <a:schemeClr val="bg1"/>
                </a:solidFill>
              </a:rPr>
              <a:t>Article 55 du CMP</a:t>
            </a:r>
          </a:p>
          <a:p>
            <a:r>
              <a:rPr lang="fr-FR" sz="2000" dirty="0" smtClean="0">
                <a:solidFill>
                  <a:schemeClr val="bg1"/>
                </a:solidFill>
              </a:rPr>
              <a:t>Obligation d’écarter une telle offre</a:t>
            </a:r>
          </a:p>
          <a:p>
            <a:r>
              <a:rPr lang="fr-FR" sz="2000" dirty="0" smtClean="0">
                <a:solidFill>
                  <a:schemeClr val="bg1"/>
                </a:solidFill>
              </a:rPr>
              <a:t>Difficulté liée à l’absence de définition </a:t>
            </a:r>
          </a:p>
          <a:p>
            <a:r>
              <a:rPr lang="fr-FR" sz="2000" dirty="0" smtClean="0">
                <a:solidFill>
                  <a:schemeClr val="bg1"/>
                </a:solidFill>
              </a:rPr>
              <a:t>Recours à des indices de détection</a:t>
            </a:r>
          </a:p>
          <a:p>
            <a:r>
              <a:rPr lang="fr-FR" sz="2000" dirty="0" smtClean="0">
                <a:solidFill>
                  <a:schemeClr val="bg1"/>
                </a:solidFill>
              </a:rPr>
              <a:t>Charte FFB / AMF </a:t>
            </a:r>
          </a:p>
          <a:p>
            <a:r>
              <a:rPr lang="fr-FR" sz="2000" dirty="0" smtClean="0">
                <a:solidFill>
                  <a:schemeClr val="bg1"/>
                </a:solidFill>
              </a:rPr>
              <a:t>Demande de précisions obligatoirement adressée au candidat concerné, en lui indiquant que cette demande est faite sur le fondement de l’article 55</a:t>
            </a:r>
          </a:p>
          <a:p>
            <a:r>
              <a:rPr lang="fr-FR" sz="2000" dirty="0" smtClean="0">
                <a:solidFill>
                  <a:schemeClr val="bg1"/>
                </a:solidFill>
              </a:rPr>
              <a:t>Ensuite, rejet ou non de l’offre</a:t>
            </a:r>
          </a:p>
          <a:p>
            <a:endParaRPr lang="fr-FR" sz="2000" dirty="0">
              <a:solidFill>
                <a:schemeClr val="bg1"/>
              </a:solidFill>
            </a:endParaRPr>
          </a:p>
        </p:txBody>
      </p:sp>
    </p:spTree>
    <p:extLst>
      <p:ext uri="{BB962C8B-B14F-4D97-AF65-F5344CB8AC3E}">
        <p14:creationId xmlns:p14="http://schemas.microsoft.com/office/powerpoint/2010/main" val="18215682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2800" dirty="0" smtClean="0">
                <a:solidFill>
                  <a:srgbClr val="002060"/>
                </a:solidFill>
              </a:rPr>
              <a:t>Négociation des offres en procédure adaptée</a:t>
            </a:r>
            <a:endParaRPr lang="fr-FR" sz="2800" dirty="0">
              <a:solidFill>
                <a:srgbClr val="002060"/>
              </a:solidFill>
            </a:endParaRPr>
          </a:p>
        </p:txBody>
      </p:sp>
      <p:sp>
        <p:nvSpPr>
          <p:cNvPr id="3" name="Espace réservé du contenu 2"/>
          <p:cNvSpPr>
            <a:spLocks noGrp="1"/>
          </p:cNvSpPr>
          <p:nvPr>
            <p:ph idx="1"/>
          </p:nvPr>
        </p:nvSpPr>
        <p:spPr/>
        <p:txBody>
          <a:bodyPr>
            <a:normAutofit fontScale="70000" lnSpcReduction="20000"/>
          </a:bodyPr>
          <a:lstStyle/>
          <a:p>
            <a:r>
              <a:rPr lang="fr-FR" dirty="0" smtClean="0">
                <a:solidFill>
                  <a:schemeClr val="bg1"/>
                </a:solidFill>
              </a:rPr>
              <a:t>Information des candidats</a:t>
            </a:r>
          </a:p>
          <a:p>
            <a:pPr lvl="1"/>
            <a:r>
              <a:rPr lang="fr-FR" dirty="0" smtClean="0">
                <a:solidFill>
                  <a:schemeClr val="bg1"/>
                </a:solidFill>
              </a:rPr>
              <a:t>L’annoncer dès le début de la procédure</a:t>
            </a:r>
          </a:p>
          <a:p>
            <a:pPr lvl="1"/>
            <a:r>
              <a:rPr lang="fr-FR" dirty="0" smtClean="0">
                <a:solidFill>
                  <a:schemeClr val="bg1"/>
                </a:solidFill>
              </a:rPr>
              <a:t>Modalités de la négociation</a:t>
            </a:r>
          </a:p>
          <a:p>
            <a:r>
              <a:rPr lang="fr-FR" dirty="0" smtClean="0">
                <a:solidFill>
                  <a:schemeClr val="bg1"/>
                </a:solidFill>
              </a:rPr>
              <a:t>Liberté de négocier</a:t>
            </a:r>
          </a:p>
          <a:p>
            <a:pPr lvl="1"/>
            <a:r>
              <a:rPr lang="fr-FR" dirty="0" smtClean="0">
                <a:solidFill>
                  <a:schemeClr val="bg1"/>
                </a:solidFill>
              </a:rPr>
              <a:t>Recommandé d’indiquer dans les documents de la consultation les éléments objet des discussions</a:t>
            </a:r>
          </a:p>
          <a:p>
            <a:r>
              <a:rPr lang="fr-FR" dirty="0" smtClean="0">
                <a:solidFill>
                  <a:schemeClr val="bg1"/>
                </a:solidFill>
              </a:rPr>
              <a:t>Points de vigilance</a:t>
            </a:r>
          </a:p>
          <a:p>
            <a:pPr lvl="1"/>
            <a:r>
              <a:rPr lang="fr-FR" dirty="0" smtClean="0">
                <a:solidFill>
                  <a:schemeClr val="bg1"/>
                </a:solidFill>
              </a:rPr>
              <a:t>Pas de modification de l’objet ou des conditions initiales d’exécution du marché</a:t>
            </a:r>
          </a:p>
          <a:p>
            <a:pPr lvl="1"/>
            <a:r>
              <a:rPr lang="fr-FR" dirty="0" smtClean="0">
                <a:solidFill>
                  <a:schemeClr val="bg1"/>
                </a:solidFill>
              </a:rPr>
              <a:t>Pas d’abandon, en cours de procédure, d’un critère de sélection défini dans le RC</a:t>
            </a:r>
          </a:p>
          <a:p>
            <a:pPr lvl="1"/>
            <a:r>
              <a:rPr lang="fr-FR" dirty="0" smtClean="0">
                <a:solidFill>
                  <a:schemeClr val="bg1"/>
                </a:solidFill>
              </a:rPr>
              <a:t>Garantir la confidentialité des offres pendant la négociation</a:t>
            </a:r>
          </a:p>
          <a:p>
            <a:pPr lvl="1"/>
            <a:r>
              <a:rPr lang="fr-FR" dirty="0" smtClean="0">
                <a:solidFill>
                  <a:schemeClr val="bg1"/>
                </a:solidFill>
              </a:rPr>
              <a:t>Diffusion des mêmes informations aux candidats </a:t>
            </a:r>
          </a:p>
          <a:p>
            <a:pPr lvl="1"/>
            <a:r>
              <a:rPr lang="fr-FR" dirty="0" smtClean="0">
                <a:solidFill>
                  <a:schemeClr val="bg1"/>
                </a:solidFill>
              </a:rPr>
              <a:t>Formaliser par écrit l’ensemble des échanges avec les candidats</a:t>
            </a:r>
            <a:endParaRPr lang="fr-FR" dirty="0">
              <a:solidFill>
                <a:schemeClr val="bg1"/>
              </a:solidFill>
            </a:endParaRPr>
          </a:p>
        </p:txBody>
      </p:sp>
      <p:sp>
        <p:nvSpPr>
          <p:cNvPr id="4" name="Espace réservé du numéro de diapositive 3"/>
          <p:cNvSpPr>
            <a:spLocks noGrp="1"/>
          </p:cNvSpPr>
          <p:nvPr>
            <p:ph type="sldNum" sz="quarter" idx="12"/>
          </p:nvPr>
        </p:nvSpPr>
        <p:spPr/>
        <p:txBody>
          <a:bodyPr/>
          <a:lstStyle/>
          <a:p>
            <a:fld id="{03E78FB5-2E6E-4750-A5BD-2E6C98C49FC2}" type="slidenum">
              <a:rPr lang="fr-FR" smtClean="0"/>
              <a:t>29</a:t>
            </a:fld>
            <a:endParaRPr lang="fr-FR"/>
          </a:p>
        </p:txBody>
      </p:sp>
    </p:spTree>
    <p:extLst>
      <p:ext uri="{BB962C8B-B14F-4D97-AF65-F5344CB8AC3E}">
        <p14:creationId xmlns:p14="http://schemas.microsoft.com/office/powerpoint/2010/main" val="4559893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sz="3200" dirty="0" smtClean="0">
                <a:solidFill>
                  <a:srgbClr val="002060"/>
                </a:solidFill>
              </a:rPr>
              <a:t>Les MAPA</a:t>
            </a:r>
            <a:endParaRPr lang="fr-FR" sz="3200" dirty="0">
              <a:solidFill>
                <a:srgbClr val="002060"/>
              </a:solidFill>
            </a:endParaRPr>
          </a:p>
        </p:txBody>
      </p:sp>
      <p:sp>
        <p:nvSpPr>
          <p:cNvPr id="3" name="Espace réservé du contenu 2"/>
          <p:cNvSpPr>
            <a:spLocks noGrp="1"/>
          </p:cNvSpPr>
          <p:nvPr>
            <p:ph idx="1"/>
          </p:nvPr>
        </p:nvSpPr>
        <p:spPr/>
        <p:txBody>
          <a:bodyPr>
            <a:normAutofit/>
          </a:bodyPr>
          <a:lstStyle/>
          <a:p>
            <a:endParaRPr lang="fr-FR" sz="2000" dirty="0" smtClean="0">
              <a:solidFill>
                <a:schemeClr val="bg1"/>
              </a:solidFill>
            </a:endParaRPr>
          </a:p>
          <a:p>
            <a:r>
              <a:rPr lang="fr-FR" sz="2000" dirty="0" smtClean="0">
                <a:solidFill>
                  <a:schemeClr val="bg1"/>
                </a:solidFill>
              </a:rPr>
              <a:t>Définition d’un marché public : article 1</a:t>
            </a:r>
            <a:r>
              <a:rPr lang="fr-FR" sz="2000" baseline="30000" dirty="0" smtClean="0">
                <a:solidFill>
                  <a:schemeClr val="bg1"/>
                </a:solidFill>
              </a:rPr>
              <a:t>er</a:t>
            </a:r>
            <a:r>
              <a:rPr lang="fr-FR" sz="2000" dirty="0" smtClean="0">
                <a:solidFill>
                  <a:schemeClr val="bg1"/>
                </a:solidFill>
              </a:rPr>
              <a:t> du </a:t>
            </a:r>
            <a:r>
              <a:rPr lang="fr-FR" sz="2000" dirty="0">
                <a:solidFill>
                  <a:schemeClr val="bg1"/>
                </a:solidFill>
              </a:rPr>
              <a:t>c</a:t>
            </a:r>
            <a:r>
              <a:rPr lang="fr-FR" sz="2000" dirty="0" smtClean="0">
                <a:solidFill>
                  <a:schemeClr val="bg1"/>
                </a:solidFill>
              </a:rPr>
              <a:t>ode des </a:t>
            </a:r>
            <a:r>
              <a:rPr lang="fr-FR" sz="2000" dirty="0">
                <a:solidFill>
                  <a:schemeClr val="bg1"/>
                </a:solidFill>
              </a:rPr>
              <a:t>m</a:t>
            </a:r>
            <a:r>
              <a:rPr lang="fr-FR" sz="2000" dirty="0" smtClean="0">
                <a:solidFill>
                  <a:schemeClr val="bg1"/>
                </a:solidFill>
              </a:rPr>
              <a:t>archés publics (CMP)</a:t>
            </a:r>
          </a:p>
          <a:p>
            <a:r>
              <a:rPr lang="fr-FR" sz="2000" dirty="0">
                <a:solidFill>
                  <a:schemeClr val="bg1"/>
                </a:solidFill>
              </a:rPr>
              <a:t>I</a:t>
            </a:r>
            <a:r>
              <a:rPr lang="fr-FR" sz="2000" dirty="0" smtClean="0">
                <a:solidFill>
                  <a:schemeClr val="bg1"/>
                </a:solidFill>
              </a:rPr>
              <a:t>dentification des pouvoirs adjudicateurs, dont « </a:t>
            </a:r>
            <a:r>
              <a:rPr lang="fr-FR" sz="2000" i="1" dirty="0" smtClean="0">
                <a:solidFill>
                  <a:schemeClr val="bg1"/>
                </a:solidFill>
              </a:rPr>
              <a:t>les collectivités territoriales et les établissements publics locaux</a:t>
            </a:r>
            <a:r>
              <a:rPr lang="fr-FR" sz="2000" dirty="0" smtClean="0">
                <a:solidFill>
                  <a:schemeClr val="bg1"/>
                </a:solidFill>
              </a:rPr>
              <a:t> » : article 2 du code</a:t>
            </a:r>
          </a:p>
          <a:p>
            <a:r>
              <a:rPr lang="fr-FR" sz="2000" dirty="0" smtClean="0">
                <a:solidFill>
                  <a:schemeClr val="bg1"/>
                </a:solidFill>
              </a:rPr>
              <a:t>Les marchés passés selon une procédure adaptée, les « MAPA », désignent d’une façon générale les marchés publics dont le montant est inférieur aux seuils des procédures formalisées.</a:t>
            </a:r>
          </a:p>
          <a:p>
            <a:r>
              <a:rPr lang="fr-FR" sz="2000" dirty="0" smtClean="0">
                <a:solidFill>
                  <a:schemeClr val="bg1"/>
                </a:solidFill>
              </a:rPr>
              <a:t>Avantages des MAPA </a:t>
            </a:r>
          </a:p>
          <a:p>
            <a:endParaRPr lang="fr-FR" sz="2000" dirty="0">
              <a:solidFill>
                <a:schemeClr val="bg1"/>
              </a:solidFill>
            </a:endParaRPr>
          </a:p>
        </p:txBody>
      </p:sp>
      <p:sp>
        <p:nvSpPr>
          <p:cNvPr id="4" name="Espace réservé du numéro de diapositive 3"/>
          <p:cNvSpPr>
            <a:spLocks noGrp="1"/>
          </p:cNvSpPr>
          <p:nvPr>
            <p:ph type="sldNum" sz="quarter" idx="12"/>
          </p:nvPr>
        </p:nvSpPr>
        <p:spPr/>
        <p:txBody>
          <a:bodyPr/>
          <a:lstStyle/>
          <a:p>
            <a:fld id="{03E78FB5-2E6E-4750-A5BD-2E6C98C49FC2}" type="slidenum">
              <a:rPr lang="fr-FR" smtClean="0"/>
              <a:t>3</a:t>
            </a:fld>
            <a:endParaRPr lang="fr-FR"/>
          </a:p>
        </p:txBody>
      </p:sp>
    </p:spTree>
    <p:extLst>
      <p:ext uri="{BB962C8B-B14F-4D97-AF65-F5344CB8AC3E}">
        <p14:creationId xmlns:p14="http://schemas.microsoft.com/office/powerpoint/2010/main" val="6522081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dirty="0" smtClean="0"/>
              <a:t>III. Achèvement de la procédure, exécution du marché </a:t>
            </a:r>
            <a:endParaRPr lang="fr-FR" dirty="0"/>
          </a:p>
        </p:txBody>
      </p:sp>
      <p:sp>
        <p:nvSpPr>
          <p:cNvPr id="3" name="Sous-titre 2"/>
          <p:cNvSpPr>
            <a:spLocks noGrp="1"/>
          </p:cNvSpPr>
          <p:nvPr>
            <p:ph type="subTitle" idx="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3E78FB5-2E6E-4750-A5BD-2E6C98C49FC2}" type="slidenum">
              <a:rPr lang="fr-FR" smtClean="0"/>
              <a:t>30</a:t>
            </a:fld>
            <a:endParaRPr lang="fr-FR"/>
          </a:p>
        </p:txBody>
      </p:sp>
    </p:spTree>
    <p:extLst>
      <p:ext uri="{BB962C8B-B14F-4D97-AF65-F5344CB8AC3E}">
        <p14:creationId xmlns:p14="http://schemas.microsoft.com/office/powerpoint/2010/main" val="30064605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457200" y="274638"/>
            <a:ext cx="8229600" cy="922114"/>
          </a:xfrm>
        </p:spPr>
        <p:txBody>
          <a:bodyPr/>
          <a:lstStyle/>
          <a:p>
            <a:pPr algn="l"/>
            <a:r>
              <a:rPr lang="fr-FR" dirty="0" smtClean="0">
                <a:solidFill>
                  <a:srgbClr val="002060"/>
                </a:solidFill>
              </a:rPr>
              <a:t>Achèvement de la procédure</a:t>
            </a:r>
            <a:endParaRPr lang="fr-FR" dirty="0">
              <a:solidFill>
                <a:srgbClr val="002060"/>
              </a:solidFill>
            </a:endParaRPr>
          </a:p>
        </p:txBody>
      </p:sp>
      <p:sp>
        <p:nvSpPr>
          <p:cNvPr id="6" name="Espace réservé du contenu 5"/>
          <p:cNvSpPr>
            <a:spLocks noGrp="1"/>
          </p:cNvSpPr>
          <p:nvPr>
            <p:ph sz="half" idx="1"/>
          </p:nvPr>
        </p:nvSpPr>
        <p:spPr>
          <a:xfrm>
            <a:off x="467544" y="1556792"/>
            <a:ext cx="4038600" cy="4857403"/>
          </a:xfrm>
        </p:spPr>
        <p:txBody>
          <a:bodyPr>
            <a:normAutofit fontScale="77500" lnSpcReduction="20000"/>
          </a:bodyPr>
          <a:lstStyle/>
          <a:p>
            <a:pPr marL="0" indent="0">
              <a:buNone/>
            </a:pPr>
            <a:r>
              <a:rPr lang="fr-FR" sz="2400" dirty="0" smtClean="0">
                <a:solidFill>
                  <a:schemeClr val="bg1"/>
                </a:solidFill>
                <a:effectLst>
                  <a:outerShdw blurRad="38100" dist="38100" dir="2700000" algn="tl">
                    <a:srgbClr val="000000">
                      <a:alpha val="43137"/>
                    </a:srgbClr>
                  </a:outerShdw>
                </a:effectLst>
              </a:rPr>
              <a:t>Avant la signature du marché</a:t>
            </a:r>
            <a:endParaRPr lang="fr-FR" sz="2400" dirty="0" smtClean="0">
              <a:solidFill>
                <a:schemeClr val="bg1"/>
              </a:solidFill>
            </a:endParaRPr>
          </a:p>
          <a:p>
            <a:r>
              <a:rPr lang="fr-FR" sz="2400" dirty="0" smtClean="0">
                <a:solidFill>
                  <a:schemeClr val="bg1"/>
                </a:solidFill>
              </a:rPr>
              <a:t>Production des attestations fiscales et sociales (art 46)</a:t>
            </a:r>
          </a:p>
          <a:p>
            <a:r>
              <a:rPr lang="fr-FR" sz="2400" dirty="0" smtClean="0">
                <a:solidFill>
                  <a:schemeClr val="bg1"/>
                </a:solidFill>
              </a:rPr>
              <a:t>Publication d’un avis d’intention de conclure le marché (facultatif –article L.551-15 CJA)</a:t>
            </a:r>
          </a:p>
          <a:p>
            <a:r>
              <a:rPr lang="fr-FR" sz="2400" dirty="0" smtClean="0">
                <a:solidFill>
                  <a:schemeClr val="bg1"/>
                </a:solidFill>
              </a:rPr>
              <a:t>Information des candidats évincés (contradictions en jurisprudence sur ce point)</a:t>
            </a:r>
          </a:p>
          <a:p>
            <a:r>
              <a:rPr lang="fr-FR" sz="2400" dirty="0" smtClean="0">
                <a:solidFill>
                  <a:schemeClr val="bg1"/>
                </a:solidFill>
              </a:rPr>
              <a:t>Délai de suspension de signature: pas applicable aux MAPA</a:t>
            </a:r>
          </a:p>
          <a:p>
            <a:r>
              <a:rPr lang="fr-FR" sz="2400" dirty="0" smtClean="0">
                <a:solidFill>
                  <a:schemeClr val="bg1"/>
                </a:solidFill>
              </a:rPr>
              <a:t>Absence d’obligation de rédiger un rapport de présentation</a:t>
            </a:r>
          </a:p>
          <a:p>
            <a:r>
              <a:rPr lang="fr-FR" sz="2400" dirty="0" smtClean="0">
                <a:solidFill>
                  <a:schemeClr val="bg1"/>
                </a:solidFill>
              </a:rPr>
              <a:t>Demande d’informations par un candidat</a:t>
            </a:r>
          </a:p>
          <a:p>
            <a:r>
              <a:rPr lang="fr-FR" sz="2400" dirty="0" smtClean="0">
                <a:solidFill>
                  <a:schemeClr val="bg1"/>
                </a:solidFill>
              </a:rPr>
              <a:t>Signature du marché</a:t>
            </a:r>
          </a:p>
          <a:p>
            <a:pPr marL="400050" lvl="1" indent="0">
              <a:buNone/>
            </a:pPr>
            <a:endParaRPr lang="fr-FR" sz="2000" dirty="0">
              <a:solidFill>
                <a:schemeClr val="bg1"/>
              </a:solidFill>
            </a:endParaRPr>
          </a:p>
        </p:txBody>
      </p:sp>
      <p:sp>
        <p:nvSpPr>
          <p:cNvPr id="7" name="Espace réservé du contenu 6"/>
          <p:cNvSpPr>
            <a:spLocks noGrp="1"/>
          </p:cNvSpPr>
          <p:nvPr>
            <p:ph sz="half" idx="2"/>
          </p:nvPr>
        </p:nvSpPr>
        <p:spPr>
          <a:xfrm>
            <a:off x="4644008" y="1556792"/>
            <a:ext cx="4038600" cy="4857403"/>
          </a:xfrm>
        </p:spPr>
        <p:txBody>
          <a:bodyPr>
            <a:normAutofit fontScale="77500" lnSpcReduction="20000"/>
          </a:bodyPr>
          <a:lstStyle/>
          <a:p>
            <a:pPr marL="0" indent="0">
              <a:buNone/>
            </a:pPr>
            <a:r>
              <a:rPr lang="fr-FR" sz="2400" dirty="0" smtClean="0">
                <a:solidFill>
                  <a:schemeClr val="bg1"/>
                </a:solidFill>
                <a:effectLst>
                  <a:outerShdw blurRad="38100" dist="38100" dir="2700000" algn="tl">
                    <a:srgbClr val="000000">
                      <a:alpha val="43137"/>
                    </a:srgbClr>
                  </a:outerShdw>
                </a:effectLst>
              </a:rPr>
              <a:t>Après la signature du marché</a:t>
            </a:r>
            <a:endParaRPr lang="fr-FR" sz="2400" dirty="0" smtClean="0">
              <a:solidFill>
                <a:schemeClr val="bg1"/>
              </a:solidFill>
            </a:endParaRPr>
          </a:p>
          <a:p>
            <a:r>
              <a:rPr lang="fr-FR" sz="2400" dirty="0" smtClean="0">
                <a:solidFill>
                  <a:schemeClr val="bg1"/>
                </a:solidFill>
              </a:rPr>
              <a:t>Transmission au contrôle de légalité</a:t>
            </a:r>
          </a:p>
          <a:p>
            <a:pPr lvl="1"/>
            <a:r>
              <a:rPr lang="fr-FR" sz="2000" dirty="0" smtClean="0">
                <a:solidFill>
                  <a:schemeClr val="bg1"/>
                </a:solidFill>
              </a:rPr>
              <a:t>Dispense pour les marchés inférieurs à 207 000 euros (article L.2131-2-4° et D.2131-5-1 CGCT).</a:t>
            </a:r>
          </a:p>
          <a:p>
            <a:pPr lvl="1"/>
            <a:r>
              <a:rPr lang="fr-FR" sz="2000" dirty="0" smtClean="0">
                <a:solidFill>
                  <a:schemeClr val="bg1"/>
                </a:solidFill>
              </a:rPr>
              <a:t>Ainsi, seuls les MAPA de Travaux d’un montant supérieur à 207 000 euros y sont soumis.</a:t>
            </a:r>
          </a:p>
          <a:p>
            <a:pPr lvl="1"/>
            <a:r>
              <a:rPr lang="fr-FR" sz="2000" dirty="0" smtClean="0">
                <a:solidFill>
                  <a:schemeClr val="bg1"/>
                </a:solidFill>
              </a:rPr>
              <a:t>Liste des pièces à transmettre : l’article R.2131-5 CGCT</a:t>
            </a:r>
          </a:p>
          <a:p>
            <a:r>
              <a:rPr lang="fr-FR" dirty="0" smtClean="0">
                <a:solidFill>
                  <a:schemeClr val="bg1"/>
                </a:solidFill>
              </a:rPr>
              <a:t>Notification du MAPA</a:t>
            </a:r>
          </a:p>
          <a:p>
            <a:pPr lvl="1"/>
            <a:r>
              <a:rPr lang="fr-FR" dirty="0" smtClean="0">
                <a:solidFill>
                  <a:schemeClr val="bg1"/>
                </a:solidFill>
              </a:rPr>
              <a:t>Article 81 CMP, pour les marchés &gt; 15 000 €</a:t>
            </a:r>
          </a:p>
          <a:p>
            <a:pPr lvl="1"/>
            <a:r>
              <a:rPr lang="fr-FR" dirty="0" smtClean="0">
                <a:solidFill>
                  <a:schemeClr val="bg1"/>
                </a:solidFill>
              </a:rPr>
              <a:t>Pas de formalisme</a:t>
            </a:r>
          </a:p>
          <a:p>
            <a:r>
              <a:rPr lang="fr-FR" dirty="0" smtClean="0">
                <a:solidFill>
                  <a:schemeClr val="bg1"/>
                </a:solidFill>
              </a:rPr>
              <a:t>Demande de communication de documents (loi du 17 juillet 1978)</a:t>
            </a:r>
          </a:p>
        </p:txBody>
      </p:sp>
      <p:sp>
        <p:nvSpPr>
          <p:cNvPr id="4" name="Espace réservé du numéro de diapositive 3"/>
          <p:cNvSpPr>
            <a:spLocks noGrp="1"/>
          </p:cNvSpPr>
          <p:nvPr>
            <p:ph type="sldNum" sz="quarter" idx="12"/>
          </p:nvPr>
        </p:nvSpPr>
        <p:spPr/>
        <p:txBody>
          <a:bodyPr/>
          <a:lstStyle/>
          <a:p>
            <a:fld id="{03E78FB5-2E6E-4750-A5BD-2E6C98C49FC2}" type="slidenum">
              <a:rPr lang="fr-FR" smtClean="0"/>
              <a:t>31</a:t>
            </a:fld>
            <a:endParaRPr lang="fr-FR"/>
          </a:p>
        </p:txBody>
      </p:sp>
    </p:spTree>
    <p:extLst>
      <p:ext uri="{BB962C8B-B14F-4D97-AF65-F5344CB8AC3E}">
        <p14:creationId xmlns:p14="http://schemas.microsoft.com/office/powerpoint/2010/main" val="2452880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solidFill>
                  <a:srgbClr val="002060"/>
                </a:solidFill>
              </a:rPr>
              <a:t>Exécution d’un MAPA</a:t>
            </a:r>
            <a:endParaRPr lang="fr-FR" dirty="0">
              <a:solidFill>
                <a:srgbClr val="002060"/>
              </a:solidFill>
            </a:endParaRPr>
          </a:p>
        </p:txBody>
      </p:sp>
      <p:sp>
        <p:nvSpPr>
          <p:cNvPr id="5" name="Espace réservé du contenu 4"/>
          <p:cNvSpPr>
            <a:spLocks noGrp="1"/>
          </p:cNvSpPr>
          <p:nvPr>
            <p:ph sz="half" idx="1"/>
          </p:nvPr>
        </p:nvSpPr>
        <p:spPr>
          <a:xfrm>
            <a:off x="467544" y="1556792"/>
            <a:ext cx="4038600" cy="3960440"/>
          </a:xfrm>
        </p:spPr>
        <p:txBody>
          <a:bodyPr>
            <a:noAutofit/>
          </a:bodyPr>
          <a:lstStyle/>
          <a:p>
            <a:r>
              <a:rPr lang="fr-FR" sz="1600" dirty="0" smtClean="0">
                <a:solidFill>
                  <a:schemeClr val="bg1"/>
                </a:solidFill>
              </a:rPr>
              <a:t>Point de départ de l’exécution : à compter de la notification</a:t>
            </a:r>
          </a:p>
          <a:p>
            <a:pPr lvl="1"/>
            <a:r>
              <a:rPr lang="fr-FR" sz="1600" dirty="0" smtClean="0">
                <a:solidFill>
                  <a:schemeClr val="bg1"/>
                </a:solidFill>
              </a:rPr>
              <a:t>En marchés de travaux, un ordre de service est nécessaire pour démarrer les travaux</a:t>
            </a:r>
          </a:p>
          <a:p>
            <a:r>
              <a:rPr lang="fr-FR" sz="1600" dirty="0" smtClean="0">
                <a:solidFill>
                  <a:schemeClr val="bg1"/>
                </a:solidFill>
              </a:rPr>
              <a:t>Sous-traitance</a:t>
            </a:r>
          </a:p>
          <a:p>
            <a:pPr lvl="1"/>
            <a:r>
              <a:rPr lang="fr-FR" sz="1600" dirty="0" smtClean="0">
                <a:solidFill>
                  <a:schemeClr val="bg1"/>
                </a:solidFill>
              </a:rPr>
              <a:t>Pas possible pour les marchés de fournitures</a:t>
            </a:r>
          </a:p>
          <a:p>
            <a:pPr lvl="1"/>
            <a:r>
              <a:rPr lang="fr-FR" sz="1600" dirty="0" smtClean="0">
                <a:solidFill>
                  <a:schemeClr val="bg1"/>
                </a:solidFill>
              </a:rPr>
              <a:t>Elle ne peut pas être totale (article 112 et 113 CMP)</a:t>
            </a:r>
          </a:p>
          <a:p>
            <a:pPr lvl="1"/>
            <a:r>
              <a:rPr lang="fr-FR" sz="1600" dirty="0" smtClean="0">
                <a:solidFill>
                  <a:schemeClr val="bg1"/>
                </a:solidFill>
              </a:rPr>
              <a:t>Soumise à deux conditions : le titulaire doit faire accepter le sous-traitant par le maître de l’ouvrage et il doit obtenir l’agrément des conditions de paiement du sous-traitant</a:t>
            </a:r>
          </a:p>
          <a:p>
            <a:pPr lvl="1"/>
            <a:r>
              <a:rPr lang="fr-FR" sz="1600" dirty="0">
                <a:solidFill>
                  <a:schemeClr val="bg1"/>
                </a:solidFill>
              </a:rPr>
              <a:t>P</a:t>
            </a:r>
            <a:r>
              <a:rPr lang="fr-FR" sz="1600" dirty="0" smtClean="0">
                <a:solidFill>
                  <a:schemeClr val="bg1"/>
                </a:solidFill>
              </a:rPr>
              <a:t>aiement direct </a:t>
            </a:r>
            <a:endParaRPr lang="fr-FR" sz="1600" dirty="0">
              <a:solidFill>
                <a:schemeClr val="bg1"/>
              </a:solidFill>
            </a:endParaRPr>
          </a:p>
        </p:txBody>
      </p:sp>
      <p:sp>
        <p:nvSpPr>
          <p:cNvPr id="6" name="Espace réservé du contenu 5"/>
          <p:cNvSpPr>
            <a:spLocks noGrp="1"/>
          </p:cNvSpPr>
          <p:nvPr>
            <p:ph sz="half" idx="2"/>
          </p:nvPr>
        </p:nvSpPr>
        <p:spPr>
          <a:xfrm>
            <a:off x="4716016" y="1628800"/>
            <a:ext cx="4038600" cy="4104456"/>
          </a:xfrm>
        </p:spPr>
        <p:txBody>
          <a:bodyPr>
            <a:noAutofit/>
          </a:bodyPr>
          <a:lstStyle/>
          <a:p>
            <a:r>
              <a:rPr lang="fr-FR" sz="1600" dirty="0" smtClean="0">
                <a:solidFill>
                  <a:schemeClr val="bg1"/>
                </a:solidFill>
              </a:rPr>
              <a:t>Avenant </a:t>
            </a:r>
          </a:p>
          <a:p>
            <a:pPr lvl="1"/>
            <a:r>
              <a:rPr lang="fr-FR" sz="1600" dirty="0" smtClean="0">
                <a:solidFill>
                  <a:schemeClr val="bg1"/>
                </a:solidFill>
              </a:rPr>
              <a:t>Article 20 CMP</a:t>
            </a:r>
          </a:p>
          <a:p>
            <a:pPr lvl="1"/>
            <a:r>
              <a:rPr lang="fr-FR" sz="1600" dirty="0" smtClean="0">
                <a:solidFill>
                  <a:schemeClr val="bg1"/>
                </a:solidFill>
              </a:rPr>
              <a:t>Hypothèses des sujétions techniques imprévues </a:t>
            </a:r>
          </a:p>
          <a:p>
            <a:pPr lvl="1"/>
            <a:r>
              <a:rPr lang="fr-FR" sz="1600" dirty="0" smtClean="0">
                <a:solidFill>
                  <a:schemeClr val="bg1"/>
                </a:solidFill>
              </a:rPr>
              <a:t>Sinon, double condition pour conclure un avenant : pas de changement de l’objet du marché ni de bouleversement de son économie.</a:t>
            </a:r>
          </a:p>
          <a:p>
            <a:r>
              <a:rPr lang="fr-FR" sz="1600" dirty="0" smtClean="0">
                <a:solidFill>
                  <a:schemeClr val="bg1"/>
                </a:solidFill>
              </a:rPr>
              <a:t>Décision de poursuivre</a:t>
            </a:r>
          </a:p>
          <a:p>
            <a:pPr lvl="1"/>
            <a:r>
              <a:rPr lang="fr-FR" sz="1600" dirty="0" smtClean="0">
                <a:solidFill>
                  <a:schemeClr val="bg1"/>
                </a:solidFill>
              </a:rPr>
              <a:t>Acte unilatéral pris par l’administration au titre de son pouvoir de direction du marché</a:t>
            </a:r>
          </a:p>
          <a:p>
            <a:pPr lvl="1"/>
            <a:r>
              <a:rPr lang="fr-FR" sz="1600" dirty="0" smtClean="0">
                <a:solidFill>
                  <a:schemeClr val="bg1"/>
                </a:solidFill>
              </a:rPr>
              <a:t>Doit être prévue au marché</a:t>
            </a:r>
          </a:p>
          <a:p>
            <a:pPr lvl="1"/>
            <a:r>
              <a:rPr lang="fr-FR" sz="1600" dirty="0" smtClean="0">
                <a:solidFill>
                  <a:schemeClr val="bg1"/>
                </a:solidFill>
              </a:rPr>
              <a:t>Unique objet : augmentation des quantités prévues au marché afin d’assurer son entière réalisation</a:t>
            </a:r>
          </a:p>
          <a:p>
            <a:endParaRPr lang="fr-FR" sz="1600" dirty="0" smtClean="0">
              <a:solidFill>
                <a:schemeClr val="bg1"/>
              </a:solidFill>
            </a:endParaRPr>
          </a:p>
          <a:p>
            <a:pPr lvl="1"/>
            <a:endParaRPr lang="fr-FR" sz="1600" dirty="0">
              <a:solidFill>
                <a:schemeClr val="bg1"/>
              </a:solidFill>
            </a:endParaRPr>
          </a:p>
        </p:txBody>
      </p:sp>
      <p:sp>
        <p:nvSpPr>
          <p:cNvPr id="4" name="Espace réservé du numéro de diapositive 3"/>
          <p:cNvSpPr>
            <a:spLocks noGrp="1"/>
          </p:cNvSpPr>
          <p:nvPr>
            <p:ph type="sldNum" sz="quarter" idx="12"/>
          </p:nvPr>
        </p:nvSpPr>
        <p:spPr/>
        <p:txBody>
          <a:bodyPr/>
          <a:lstStyle/>
          <a:p>
            <a:fld id="{03E78FB5-2E6E-4750-A5BD-2E6C98C49FC2}" type="slidenum">
              <a:rPr lang="fr-FR" smtClean="0"/>
              <a:t>32</a:t>
            </a:fld>
            <a:endParaRPr lang="fr-FR"/>
          </a:p>
        </p:txBody>
      </p:sp>
    </p:spTree>
    <p:extLst>
      <p:ext uri="{BB962C8B-B14F-4D97-AF65-F5344CB8AC3E}">
        <p14:creationId xmlns:p14="http://schemas.microsoft.com/office/powerpoint/2010/main" val="23143349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solidFill>
                  <a:srgbClr val="002060"/>
                </a:solidFill>
              </a:rPr>
              <a:t>Exécution d’un MAPA (suite)</a:t>
            </a:r>
            <a:endParaRPr lang="fr-FR" dirty="0">
              <a:solidFill>
                <a:srgbClr val="002060"/>
              </a:solidFill>
            </a:endParaRPr>
          </a:p>
        </p:txBody>
      </p:sp>
      <p:sp>
        <p:nvSpPr>
          <p:cNvPr id="3" name="Espace réservé du contenu 2"/>
          <p:cNvSpPr>
            <a:spLocks noGrp="1"/>
          </p:cNvSpPr>
          <p:nvPr>
            <p:ph sz="half" idx="1"/>
          </p:nvPr>
        </p:nvSpPr>
        <p:spPr>
          <a:xfrm>
            <a:off x="467544" y="1628800"/>
            <a:ext cx="4038600" cy="3394075"/>
          </a:xfrm>
        </p:spPr>
        <p:txBody>
          <a:bodyPr>
            <a:noAutofit/>
          </a:bodyPr>
          <a:lstStyle/>
          <a:p>
            <a:endParaRPr lang="fr-FR" sz="2000" dirty="0" smtClean="0">
              <a:solidFill>
                <a:schemeClr val="bg1"/>
              </a:solidFill>
            </a:endParaRPr>
          </a:p>
          <a:p>
            <a:r>
              <a:rPr lang="fr-FR" sz="2000" dirty="0" smtClean="0">
                <a:solidFill>
                  <a:schemeClr val="bg1"/>
                </a:solidFill>
              </a:rPr>
              <a:t>Délai global de paiement</a:t>
            </a:r>
          </a:p>
          <a:p>
            <a:pPr lvl="1"/>
            <a:r>
              <a:rPr lang="fr-FR" sz="2000" dirty="0" smtClean="0">
                <a:solidFill>
                  <a:schemeClr val="bg1"/>
                </a:solidFill>
              </a:rPr>
              <a:t>Délai de 30 jours pour payer</a:t>
            </a:r>
          </a:p>
          <a:p>
            <a:pPr lvl="1"/>
            <a:r>
              <a:rPr lang="fr-FR" sz="2000" dirty="0" smtClean="0">
                <a:solidFill>
                  <a:schemeClr val="bg1"/>
                </a:solidFill>
              </a:rPr>
              <a:t>Point de départ du délai : date de réception de la demande de paiement</a:t>
            </a:r>
          </a:p>
          <a:p>
            <a:pPr lvl="1"/>
            <a:r>
              <a:rPr lang="fr-FR" sz="2000" dirty="0" smtClean="0">
                <a:solidFill>
                  <a:schemeClr val="bg1"/>
                </a:solidFill>
              </a:rPr>
              <a:t>En marchés de travaux, c’est la date de réception du décompte général et définitif</a:t>
            </a:r>
            <a:endParaRPr lang="fr-FR" sz="2000" dirty="0">
              <a:solidFill>
                <a:schemeClr val="bg1"/>
              </a:solidFill>
            </a:endParaRPr>
          </a:p>
        </p:txBody>
      </p:sp>
      <p:sp>
        <p:nvSpPr>
          <p:cNvPr id="4" name="Espace réservé du contenu 3"/>
          <p:cNvSpPr>
            <a:spLocks noGrp="1"/>
          </p:cNvSpPr>
          <p:nvPr>
            <p:ph sz="half" idx="2"/>
          </p:nvPr>
        </p:nvSpPr>
        <p:spPr>
          <a:xfrm>
            <a:off x="4644008" y="1484784"/>
            <a:ext cx="4038600" cy="3394075"/>
          </a:xfrm>
        </p:spPr>
        <p:txBody>
          <a:bodyPr>
            <a:noAutofit/>
          </a:bodyPr>
          <a:lstStyle/>
          <a:p>
            <a:endParaRPr lang="fr-FR" sz="2000" dirty="0" smtClean="0">
              <a:solidFill>
                <a:schemeClr val="bg1"/>
              </a:solidFill>
            </a:endParaRPr>
          </a:p>
          <a:p>
            <a:r>
              <a:rPr lang="fr-FR" sz="2000" dirty="0" smtClean="0">
                <a:solidFill>
                  <a:schemeClr val="bg1"/>
                </a:solidFill>
              </a:rPr>
              <a:t>Versement d’une avance</a:t>
            </a:r>
          </a:p>
          <a:p>
            <a:pPr lvl="1"/>
            <a:r>
              <a:rPr lang="fr-FR" sz="2000" dirty="0" smtClean="0">
                <a:solidFill>
                  <a:schemeClr val="bg1"/>
                </a:solidFill>
              </a:rPr>
              <a:t>Principe : paiement après service fait</a:t>
            </a:r>
          </a:p>
          <a:p>
            <a:pPr lvl="1"/>
            <a:r>
              <a:rPr lang="fr-FR" sz="2000" dirty="0" smtClean="0">
                <a:solidFill>
                  <a:schemeClr val="bg1"/>
                </a:solidFill>
              </a:rPr>
              <a:t>Le système d’avance est un aménagement à ce principe.</a:t>
            </a:r>
          </a:p>
          <a:p>
            <a:pPr lvl="1"/>
            <a:r>
              <a:rPr lang="fr-FR" sz="2000" dirty="0" smtClean="0">
                <a:solidFill>
                  <a:schemeClr val="bg1"/>
                </a:solidFill>
              </a:rPr>
              <a:t>Article 87 CMP</a:t>
            </a:r>
            <a:endParaRPr lang="fr-FR" sz="2000" dirty="0">
              <a:solidFill>
                <a:schemeClr val="bg1"/>
              </a:solidFill>
            </a:endParaRPr>
          </a:p>
        </p:txBody>
      </p:sp>
      <p:sp>
        <p:nvSpPr>
          <p:cNvPr id="5" name="Espace réservé du numéro de diapositive 4"/>
          <p:cNvSpPr>
            <a:spLocks noGrp="1"/>
          </p:cNvSpPr>
          <p:nvPr>
            <p:ph type="sldNum" sz="quarter" idx="12"/>
          </p:nvPr>
        </p:nvSpPr>
        <p:spPr/>
        <p:txBody>
          <a:bodyPr/>
          <a:lstStyle/>
          <a:p>
            <a:fld id="{03E78FB5-2E6E-4750-A5BD-2E6C98C49FC2}" type="slidenum">
              <a:rPr lang="fr-FR" smtClean="0"/>
              <a:t>33</a:t>
            </a:fld>
            <a:endParaRPr lang="fr-FR"/>
          </a:p>
        </p:txBody>
      </p:sp>
    </p:spTree>
    <p:extLst>
      <p:ext uri="{BB962C8B-B14F-4D97-AF65-F5344CB8AC3E}">
        <p14:creationId xmlns:p14="http://schemas.microsoft.com/office/powerpoint/2010/main" val="6537601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pPr algn="l"/>
            <a:r>
              <a:rPr lang="fr-FR" dirty="0" smtClean="0">
                <a:solidFill>
                  <a:srgbClr val="002060"/>
                </a:solidFill>
              </a:rPr>
              <a:t>Résiliation d’un marché</a:t>
            </a:r>
            <a:endParaRPr lang="fr-FR" dirty="0">
              <a:solidFill>
                <a:srgbClr val="002060"/>
              </a:solidFill>
            </a:endParaRPr>
          </a:p>
        </p:txBody>
      </p:sp>
      <p:sp>
        <p:nvSpPr>
          <p:cNvPr id="9" name="Espace réservé du contenu 8"/>
          <p:cNvSpPr>
            <a:spLocks noGrp="1"/>
          </p:cNvSpPr>
          <p:nvPr>
            <p:ph idx="1"/>
          </p:nvPr>
        </p:nvSpPr>
        <p:spPr/>
        <p:txBody>
          <a:bodyPr>
            <a:normAutofit/>
          </a:bodyPr>
          <a:lstStyle/>
          <a:p>
            <a:pPr marL="0" indent="0">
              <a:buNone/>
            </a:pPr>
            <a:endParaRPr lang="fr-FR" sz="2000" dirty="0" smtClean="0">
              <a:solidFill>
                <a:schemeClr val="bg1"/>
              </a:solidFill>
              <a:effectLst>
                <a:outerShdw blurRad="38100" dist="38100" dir="2700000" algn="tl">
                  <a:srgbClr val="000000">
                    <a:alpha val="43137"/>
                  </a:srgbClr>
                </a:outerShdw>
              </a:effectLst>
            </a:endParaRPr>
          </a:p>
          <a:p>
            <a:pPr marL="0" indent="0">
              <a:buNone/>
            </a:pPr>
            <a:r>
              <a:rPr lang="fr-FR" sz="2000" dirty="0" smtClean="0">
                <a:solidFill>
                  <a:schemeClr val="bg1"/>
                </a:solidFill>
                <a:effectLst>
                  <a:outerShdw blurRad="38100" dist="38100" dir="2700000" algn="tl">
                    <a:srgbClr val="000000">
                      <a:alpha val="43137"/>
                    </a:srgbClr>
                  </a:outerShdw>
                </a:effectLst>
              </a:rPr>
              <a:t>Résiliation pour motif d’intérêt général</a:t>
            </a:r>
          </a:p>
          <a:p>
            <a:r>
              <a:rPr lang="fr-FR" sz="2000" dirty="0" smtClean="0">
                <a:solidFill>
                  <a:schemeClr val="bg1"/>
                </a:solidFill>
              </a:rPr>
              <a:t>Motifs d’intérêt général</a:t>
            </a:r>
          </a:p>
          <a:p>
            <a:r>
              <a:rPr lang="fr-FR" sz="2000" dirty="0">
                <a:solidFill>
                  <a:schemeClr val="bg1"/>
                </a:solidFill>
              </a:rPr>
              <a:t>Contrepartie à ce droit : entière indemnisation du </a:t>
            </a:r>
            <a:r>
              <a:rPr lang="fr-FR" sz="2000" dirty="0" smtClean="0">
                <a:solidFill>
                  <a:schemeClr val="bg1"/>
                </a:solidFill>
              </a:rPr>
              <a:t>titulaire</a:t>
            </a:r>
          </a:p>
          <a:p>
            <a:pPr lvl="1"/>
            <a:r>
              <a:rPr lang="fr-FR" sz="2000" dirty="0" smtClean="0">
                <a:solidFill>
                  <a:schemeClr val="bg1"/>
                </a:solidFill>
              </a:rPr>
              <a:t>L’intégralité du dommage subi par le titulaire (dépenses engagées + gain manqué)</a:t>
            </a:r>
          </a:p>
          <a:p>
            <a:r>
              <a:rPr lang="fr-FR" sz="2000" dirty="0" smtClean="0">
                <a:solidFill>
                  <a:schemeClr val="bg1"/>
                </a:solidFill>
              </a:rPr>
              <a:t>Décision de résiliation : motivée, mentionne le type de résiliation et sa date d’effet et est accompagnée d’un décompte de liquidation. </a:t>
            </a:r>
            <a:endParaRPr lang="fr-FR" sz="2000" dirty="0">
              <a:solidFill>
                <a:schemeClr val="bg1"/>
              </a:solidFill>
            </a:endParaRPr>
          </a:p>
          <a:p>
            <a:r>
              <a:rPr lang="fr-FR" sz="2000" dirty="0" smtClean="0">
                <a:solidFill>
                  <a:schemeClr val="bg1"/>
                </a:solidFill>
              </a:rPr>
              <a:t>Notification au titulaire</a:t>
            </a:r>
          </a:p>
        </p:txBody>
      </p:sp>
      <p:sp>
        <p:nvSpPr>
          <p:cNvPr id="5" name="Espace réservé du numéro de diapositive 4"/>
          <p:cNvSpPr>
            <a:spLocks noGrp="1"/>
          </p:cNvSpPr>
          <p:nvPr>
            <p:ph type="sldNum" sz="quarter" idx="12"/>
          </p:nvPr>
        </p:nvSpPr>
        <p:spPr/>
        <p:txBody>
          <a:bodyPr/>
          <a:lstStyle/>
          <a:p>
            <a:fld id="{03E78FB5-2E6E-4750-A5BD-2E6C98C49FC2}" type="slidenum">
              <a:rPr lang="fr-FR" smtClean="0"/>
              <a:pPr/>
              <a:t>34</a:t>
            </a:fld>
            <a:endParaRPr lang="fr-FR"/>
          </a:p>
        </p:txBody>
      </p:sp>
    </p:spTree>
    <p:extLst>
      <p:ext uri="{BB962C8B-B14F-4D97-AF65-F5344CB8AC3E}">
        <p14:creationId xmlns:p14="http://schemas.microsoft.com/office/powerpoint/2010/main" val="34021058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solidFill>
                  <a:srgbClr val="002060"/>
                </a:solidFill>
              </a:rPr>
              <a:t>Résiliation d’un marché</a:t>
            </a:r>
            <a:endParaRPr lang="fr-FR" dirty="0">
              <a:solidFill>
                <a:srgbClr val="002060"/>
              </a:solidFill>
            </a:endParaRPr>
          </a:p>
        </p:txBody>
      </p:sp>
      <p:sp>
        <p:nvSpPr>
          <p:cNvPr id="3" name="Espace réservé du contenu 2"/>
          <p:cNvSpPr>
            <a:spLocks noGrp="1"/>
          </p:cNvSpPr>
          <p:nvPr>
            <p:ph idx="1"/>
          </p:nvPr>
        </p:nvSpPr>
        <p:spPr/>
        <p:txBody>
          <a:bodyPr>
            <a:normAutofit fontScale="62500" lnSpcReduction="20000"/>
          </a:bodyPr>
          <a:lstStyle/>
          <a:p>
            <a:pPr marL="0" indent="0">
              <a:buNone/>
            </a:pPr>
            <a:r>
              <a:rPr lang="fr-FR" dirty="0" smtClean="0">
                <a:solidFill>
                  <a:schemeClr val="bg1"/>
                </a:solidFill>
                <a:effectLst>
                  <a:outerShdw blurRad="38100" dist="38100" dir="2700000" algn="tl">
                    <a:srgbClr val="000000">
                      <a:alpha val="43137"/>
                    </a:srgbClr>
                  </a:outerShdw>
                </a:effectLst>
              </a:rPr>
              <a:t>Résiliation pour faute</a:t>
            </a:r>
          </a:p>
          <a:p>
            <a:pPr marL="0" indent="0">
              <a:buNone/>
            </a:pPr>
            <a:endParaRPr lang="fr-FR" dirty="0" smtClean="0">
              <a:solidFill>
                <a:schemeClr val="bg1"/>
              </a:solidFill>
              <a:effectLst>
                <a:outerShdw blurRad="38100" dist="38100" dir="2700000" algn="tl">
                  <a:srgbClr val="000000">
                    <a:alpha val="43137"/>
                  </a:srgbClr>
                </a:outerShdw>
              </a:effectLst>
            </a:endParaRPr>
          </a:p>
          <a:p>
            <a:r>
              <a:rPr lang="fr-FR" dirty="0" smtClean="0">
                <a:solidFill>
                  <a:schemeClr val="bg1"/>
                </a:solidFill>
              </a:rPr>
              <a:t>Deux </a:t>
            </a:r>
            <a:r>
              <a:rPr lang="fr-FR" dirty="0">
                <a:solidFill>
                  <a:schemeClr val="bg1"/>
                </a:solidFill>
              </a:rPr>
              <a:t>types : résiliation simple et résiliation aux frais et risques</a:t>
            </a:r>
          </a:p>
          <a:p>
            <a:r>
              <a:rPr lang="fr-FR" dirty="0" smtClean="0">
                <a:solidFill>
                  <a:schemeClr val="bg1"/>
                </a:solidFill>
              </a:rPr>
              <a:t>Un </a:t>
            </a:r>
            <a:r>
              <a:rPr lang="fr-FR" b="1" u="sng" dirty="0">
                <a:solidFill>
                  <a:schemeClr val="bg1"/>
                </a:solidFill>
              </a:rPr>
              <a:t>manquement grave </a:t>
            </a:r>
            <a:r>
              <a:rPr lang="fr-FR" dirty="0">
                <a:solidFill>
                  <a:schemeClr val="bg1"/>
                </a:solidFill>
              </a:rPr>
              <a:t>du titulaire pour justifier une mesure de résiliation</a:t>
            </a:r>
          </a:p>
          <a:p>
            <a:r>
              <a:rPr lang="fr-FR" dirty="0">
                <a:solidFill>
                  <a:schemeClr val="bg1"/>
                </a:solidFill>
              </a:rPr>
              <a:t>Résiliation simple </a:t>
            </a:r>
            <a:endParaRPr lang="fr-FR" dirty="0" smtClean="0">
              <a:solidFill>
                <a:schemeClr val="bg1"/>
              </a:solidFill>
            </a:endParaRPr>
          </a:p>
          <a:p>
            <a:r>
              <a:rPr lang="fr-FR" dirty="0" smtClean="0">
                <a:solidFill>
                  <a:schemeClr val="bg1"/>
                </a:solidFill>
              </a:rPr>
              <a:t>Résiliation aux frais et risques </a:t>
            </a:r>
          </a:p>
          <a:p>
            <a:r>
              <a:rPr lang="fr-FR" sz="3300" dirty="0" smtClean="0">
                <a:solidFill>
                  <a:prstClr val="white"/>
                </a:solidFill>
              </a:rPr>
              <a:t>Mise </a:t>
            </a:r>
            <a:r>
              <a:rPr lang="fr-FR" sz="3300" dirty="0">
                <a:solidFill>
                  <a:prstClr val="white"/>
                </a:solidFill>
              </a:rPr>
              <a:t>en demeure : </a:t>
            </a:r>
            <a:r>
              <a:rPr lang="fr-FR" sz="3300" dirty="0" smtClean="0">
                <a:solidFill>
                  <a:prstClr val="white"/>
                </a:solidFill>
              </a:rPr>
              <a:t>notifiée </a:t>
            </a:r>
            <a:r>
              <a:rPr lang="fr-FR" sz="3300" dirty="0">
                <a:solidFill>
                  <a:prstClr val="white"/>
                </a:solidFill>
              </a:rPr>
              <a:t>au titulaire par tout moyen permettant de donner date certaine à sa réception. </a:t>
            </a:r>
          </a:p>
          <a:p>
            <a:pPr lvl="1"/>
            <a:r>
              <a:rPr lang="fr-FR" sz="2700" dirty="0">
                <a:solidFill>
                  <a:prstClr val="white"/>
                </a:solidFill>
              </a:rPr>
              <a:t>Motifs de la mise en demeure</a:t>
            </a:r>
          </a:p>
          <a:p>
            <a:pPr lvl="1"/>
            <a:r>
              <a:rPr lang="fr-FR" sz="2700" dirty="0">
                <a:solidFill>
                  <a:prstClr val="white"/>
                </a:solidFill>
              </a:rPr>
              <a:t>Indication d’un délai raisonnable, permettant au titulaire de remédier à la situation (le cas échant)</a:t>
            </a:r>
          </a:p>
          <a:p>
            <a:pPr lvl="1"/>
            <a:r>
              <a:rPr lang="fr-FR" sz="2700" dirty="0">
                <a:solidFill>
                  <a:prstClr val="white"/>
                </a:solidFill>
              </a:rPr>
              <a:t>Sanction encourue en cas de manquement </a:t>
            </a:r>
            <a:r>
              <a:rPr lang="fr-FR" sz="2700" dirty="0" smtClean="0">
                <a:solidFill>
                  <a:prstClr val="white"/>
                </a:solidFill>
              </a:rPr>
              <a:t>avéré</a:t>
            </a:r>
            <a:endParaRPr lang="fr-FR" dirty="0" smtClean="0">
              <a:solidFill>
                <a:schemeClr val="bg1"/>
              </a:solidFill>
            </a:endParaRPr>
          </a:p>
          <a:p>
            <a:r>
              <a:rPr lang="fr-FR" dirty="0" smtClean="0">
                <a:solidFill>
                  <a:schemeClr val="bg1"/>
                </a:solidFill>
              </a:rPr>
              <a:t>Décision de résiliation </a:t>
            </a:r>
          </a:p>
          <a:p>
            <a:r>
              <a:rPr lang="fr-FR" dirty="0" smtClean="0">
                <a:solidFill>
                  <a:schemeClr val="bg1"/>
                </a:solidFill>
              </a:rPr>
              <a:t>Pas d’indemnisation (mais droit au paiement des prestations effectuées)</a:t>
            </a:r>
          </a:p>
          <a:p>
            <a:pPr lvl="1"/>
            <a:endParaRPr lang="fr-FR" dirty="0" smtClean="0">
              <a:solidFill>
                <a:schemeClr val="bg1"/>
              </a:solidFill>
            </a:endParaRPr>
          </a:p>
          <a:p>
            <a:pPr lvl="1"/>
            <a:endParaRPr lang="fr-FR" dirty="0">
              <a:solidFill>
                <a:schemeClr val="bg1"/>
              </a:solidFill>
            </a:endParaRPr>
          </a:p>
          <a:p>
            <a:endParaRPr lang="fr-FR" dirty="0">
              <a:solidFill>
                <a:schemeClr val="bg1"/>
              </a:solidFill>
            </a:endParaRPr>
          </a:p>
        </p:txBody>
      </p:sp>
      <p:sp>
        <p:nvSpPr>
          <p:cNvPr id="4" name="Espace réservé du numéro de diapositive 3"/>
          <p:cNvSpPr>
            <a:spLocks noGrp="1"/>
          </p:cNvSpPr>
          <p:nvPr>
            <p:ph type="sldNum" sz="quarter" idx="12"/>
          </p:nvPr>
        </p:nvSpPr>
        <p:spPr/>
        <p:txBody>
          <a:bodyPr/>
          <a:lstStyle/>
          <a:p>
            <a:fld id="{03E78FB5-2E6E-4750-A5BD-2E6C98C49FC2}" type="slidenum">
              <a:rPr lang="fr-FR" smtClean="0"/>
              <a:t>35</a:t>
            </a:fld>
            <a:endParaRPr lang="fr-FR"/>
          </a:p>
        </p:txBody>
      </p:sp>
    </p:spTree>
    <p:extLst>
      <p:ext uri="{BB962C8B-B14F-4D97-AF65-F5344CB8AC3E}">
        <p14:creationId xmlns:p14="http://schemas.microsoft.com/office/powerpoint/2010/main" val="3895635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l"/>
            <a:r>
              <a:rPr lang="fr-FR" sz="3600" dirty="0" smtClean="0">
                <a:solidFill>
                  <a:srgbClr val="002060"/>
                </a:solidFill>
              </a:rPr>
              <a:t>Résumé – déroulement type d’une procédure adaptée</a:t>
            </a:r>
            <a:endParaRPr lang="fr-FR" sz="3600" dirty="0">
              <a:solidFill>
                <a:srgbClr val="002060"/>
              </a:solidFill>
            </a:endParaRPr>
          </a:p>
        </p:txBody>
      </p:sp>
      <p:sp>
        <p:nvSpPr>
          <p:cNvPr id="5" name="Espace réservé du contenu 4"/>
          <p:cNvSpPr>
            <a:spLocks noGrp="1"/>
          </p:cNvSpPr>
          <p:nvPr>
            <p:ph sz="half" idx="1"/>
          </p:nvPr>
        </p:nvSpPr>
        <p:spPr>
          <a:xfrm>
            <a:off x="467544" y="1700808"/>
            <a:ext cx="4038600" cy="3957041"/>
          </a:xfrm>
        </p:spPr>
        <p:txBody>
          <a:bodyPr>
            <a:noAutofit/>
          </a:bodyPr>
          <a:lstStyle/>
          <a:p>
            <a:pPr marL="514350" indent="-514350">
              <a:buFont typeface="+mj-lt"/>
              <a:buAutoNum type="arabicPeriod"/>
            </a:pPr>
            <a:r>
              <a:rPr lang="fr-FR" sz="2000" dirty="0" smtClean="0">
                <a:solidFill>
                  <a:schemeClr val="bg1"/>
                </a:solidFill>
              </a:rPr>
              <a:t>Définition des besoins</a:t>
            </a:r>
          </a:p>
          <a:p>
            <a:pPr marL="514350" indent="-514350">
              <a:buFont typeface="+mj-lt"/>
              <a:buAutoNum type="arabicPeriod"/>
            </a:pPr>
            <a:r>
              <a:rPr lang="fr-FR" sz="2000" dirty="0" smtClean="0">
                <a:solidFill>
                  <a:schemeClr val="bg1"/>
                </a:solidFill>
              </a:rPr>
              <a:t>Estimation financières de ces besoins</a:t>
            </a:r>
          </a:p>
          <a:p>
            <a:pPr marL="514350" indent="-514350">
              <a:buFont typeface="+mj-lt"/>
              <a:buAutoNum type="arabicPeriod"/>
            </a:pPr>
            <a:r>
              <a:rPr lang="fr-FR" sz="2000" dirty="0" smtClean="0">
                <a:solidFill>
                  <a:schemeClr val="bg1"/>
                </a:solidFill>
              </a:rPr>
              <a:t>Définition de la procédure de passation du MAPA (publicité et mise en concurrence)</a:t>
            </a:r>
          </a:p>
          <a:p>
            <a:pPr marL="514350" indent="-514350">
              <a:buFont typeface="+mj-lt"/>
              <a:buAutoNum type="arabicPeriod"/>
            </a:pPr>
            <a:r>
              <a:rPr lang="fr-FR" sz="2000" dirty="0" smtClean="0">
                <a:solidFill>
                  <a:schemeClr val="bg1"/>
                </a:solidFill>
              </a:rPr>
              <a:t>Rédaction des documents de la publicité et de la consultation</a:t>
            </a:r>
          </a:p>
          <a:p>
            <a:pPr marL="514350" indent="-514350">
              <a:buFont typeface="+mj-lt"/>
              <a:buAutoNum type="arabicPeriod"/>
            </a:pPr>
            <a:r>
              <a:rPr lang="fr-FR" sz="2000" dirty="0" smtClean="0">
                <a:solidFill>
                  <a:schemeClr val="bg1"/>
                </a:solidFill>
              </a:rPr>
              <a:t>Publication de l’annonce</a:t>
            </a:r>
          </a:p>
          <a:p>
            <a:pPr marL="514350" indent="-514350">
              <a:buFont typeface="+mj-lt"/>
              <a:buAutoNum type="arabicPeriod"/>
            </a:pPr>
            <a:r>
              <a:rPr lang="fr-FR" sz="2000" dirty="0">
                <a:solidFill>
                  <a:schemeClr val="bg1"/>
                </a:solidFill>
              </a:rPr>
              <a:t>Réception des candidatures et des offres</a:t>
            </a:r>
          </a:p>
          <a:p>
            <a:pPr marL="514350" indent="-514350">
              <a:buFont typeface="+mj-lt"/>
              <a:buAutoNum type="arabicPeriod"/>
            </a:pPr>
            <a:endParaRPr lang="fr-FR" sz="2000" dirty="0">
              <a:solidFill>
                <a:schemeClr val="bg1"/>
              </a:solidFill>
            </a:endParaRPr>
          </a:p>
        </p:txBody>
      </p:sp>
      <p:sp>
        <p:nvSpPr>
          <p:cNvPr id="6" name="Espace réservé du contenu 5"/>
          <p:cNvSpPr>
            <a:spLocks noGrp="1"/>
          </p:cNvSpPr>
          <p:nvPr>
            <p:ph sz="half" idx="2"/>
          </p:nvPr>
        </p:nvSpPr>
        <p:spPr>
          <a:xfrm>
            <a:off x="4644008" y="1628800"/>
            <a:ext cx="4038600" cy="3672408"/>
          </a:xfrm>
        </p:spPr>
        <p:txBody>
          <a:bodyPr>
            <a:normAutofit fontScale="70000" lnSpcReduction="20000"/>
          </a:bodyPr>
          <a:lstStyle/>
          <a:p>
            <a:pPr marL="514350" indent="-514350">
              <a:buFont typeface="+mj-lt"/>
              <a:buAutoNum type="arabicPeriod" startAt="7"/>
            </a:pPr>
            <a:r>
              <a:rPr lang="fr-FR" dirty="0" smtClean="0">
                <a:solidFill>
                  <a:schemeClr val="bg1"/>
                </a:solidFill>
              </a:rPr>
              <a:t>Analyse des candidatures et des offres</a:t>
            </a:r>
          </a:p>
          <a:p>
            <a:pPr marL="514350" indent="-514350">
              <a:buFont typeface="+mj-lt"/>
              <a:buAutoNum type="arabicPeriod" startAt="7"/>
            </a:pPr>
            <a:r>
              <a:rPr lang="fr-FR" dirty="0" smtClean="0">
                <a:solidFill>
                  <a:schemeClr val="bg1"/>
                </a:solidFill>
              </a:rPr>
              <a:t>Négociation éventuelle selon les modalités définies dans le RC</a:t>
            </a:r>
          </a:p>
          <a:p>
            <a:pPr marL="514350" indent="-514350">
              <a:buFont typeface="+mj-lt"/>
              <a:buAutoNum type="arabicPeriod" startAt="7"/>
            </a:pPr>
            <a:r>
              <a:rPr lang="fr-FR" dirty="0" smtClean="0">
                <a:solidFill>
                  <a:schemeClr val="bg1"/>
                </a:solidFill>
              </a:rPr>
              <a:t>Choix du titulaire</a:t>
            </a:r>
          </a:p>
          <a:p>
            <a:pPr marL="514350" indent="-514350">
              <a:buFont typeface="+mj-lt"/>
              <a:buAutoNum type="arabicPeriod" startAt="7"/>
            </a:pPr>
            <a:r>
              <a:rPr lang="fr-FR" dirty="0" smtClean="0">
                <a:solidFill>
                  <a:schemeClr val="bg1"/>
                </a:solidFill>
              </a:rPr>
              <a:t>Information des candidats évincés</a:t>
            </a:r>
          </a:p>
          <a:p>
            <a:pPr marL="514350" indent="-514350">
              <a:buFont typeface="+mj-lt"/>
              <a:buAutoNum type="arabicPeriod" startAt="7"/>
            </a:pPr>
            <a:r>
              <a:rPr lang="fr-FR" dirty="0" smtClean="0">
                <a:solidFill>
                  <a:schemeClr val="bg1"/>
                </a:solidFill>
              </a:rPr>
              <a:t>Signature du marché</a:t>
            </a:r>
          </a:p>
          <a:p>
            <a:pPr marL="514350" indent="-514350">
              <a:buFont typeface="+mj-lt"/>
              <a:buAutoNum type="arabicPeriod" startAt="7"/>
            </a:pPr>
            <a:r>
              <a:rPr lang="fr-FR" dirty="0" smtClean="0">
                <a:solidFill>
                  <a:schemeClr val="bg1"/>
                </a:solidFill>
              </a:rPr>
              <a:t>Notification du marché</a:t>
            </a:r>
          </a:p>
          <a:p>
            <a:pPr marL="514350" indent="-514350">
              <a:buFont typeface="+mj-lt"/>
              <a:buAutoNum type="arabicPeriod" startAt="7"/>
            </a:pPr>
            <a:r>
              <a:rPr lang="fr-FR" dirty="0" smtClean="0">
                <a:solidFill>
                  <a:schemeClr val="bg1"/>
                </a:solidFill>
              </a:rPr>
              <a:t>Information du préfet de la notification du marché </a:t>
            </a:r>
          </a:p>
          <a:p>
            <a:pPr marL="514350" indent="-514350">
              <a:buFont typeface="+mj-lt"/>
              <a:buAutoNum type="arabicPeriod" startAt="7"/>
            </a:pPr>
            <a:r>
              <a:rPr lang="fr-FR" dirty="0" smtClean="0">
                <a:solidFill>
                  <a:schemeClr val="bg1"/>
                </a:solidFill>
              </a:rPr>
              <a:t>Exécution du marché</a:t>
            </a:r>
            <a:endParaRPr lang="fr-FR" dirty="0">
              <a:solidFill>
                <a:schemeClr val="bg1"/>
              </a:solidFill>
            </a:endParaRPr>
          </a:p>
        </p:txBody>
      </p:sp>
      <p:sp>
        <p:nvSpPr>
          <p:cNvPr id="4" name="Espace réservé du numéro de diapositive 3"/>
          <p:cNvSpPr>
            <a:spLocks noGrp="1"/>
          </p:cNvSpPr>
          <p:nvPr>
            <p:ph type="sldNum" sz="quarter" idx="12"/>
          </p:nvPr>
        </p:nvSpPr>
        <p:spPr/>
        <p:txBody>
          <a:bodyPr/>
          <a:lstStyle/>
          <a:p>
            <a:fld id="{03E78FB5-2E6E-4750-A5BD-2E6C98C49FC2}" type="slidenum">
              <a:rPr lang="fr-FR" smtClean="0"/>
              <a:t>36</a:t>
            </a:fld>
            <a:endParaRPr lang="fr-FR"/>
          </a:p>
        </p:txBody>
      </p:sp>
    </p:spTree>
    <p:extLst>
      <p:ext uri="{BB962C8B-B14F-4D97-AF65-F5344CB8AC3E}">
        <p14:creationId xmlns:p14="http://schemas.microsoft.com/office/powerpoint/2010/main" val="4145842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IV. Les contentieux</a:t>
            </a:r>
            <a:endParaRPr lang="fr-FR" dirty="0"/>
          </a:p>
        </p:txBody>
      </p:sp>
      <p:sp>
        <p:nvSpPr>
          <p:cNvPr id="3" name="Sous-titre 2"/>
          <p:cNvSpPr>
            <a:spLocks noGrp="1"/>
          </p:cNvSpPr>
          <p:nvPr>
            <p:ph type="subTitle" idx="1"/>
          </p:nvPr>
        </p:nvSpPr>
        <p:spPr/>
        <p:txBody>
          <a:bodyPr>
            <a:normAutofit/>
          </a:bodyPr>
          <a:lstStyle/>
          <a:p>
            <a:endParaRPr lang="fr-FR" dirty="0"/>
          </a:p>
        </p:txBody>
      </p:sp>
      <p:sp>
        <p:nvSpPr>
          <p:cNvPr id="4" name="Espace réservé du numéro de diapositive 3"/>
          <p:cNvSpPr>
            <a:spLocks noGrp="1"/>
          </p:cNvSpPr>
          <p:nvPr>
            <p:ph type="sldNum" sz="quarter" idx="12"/>
          </p:nvPr>
        </p:nvSpPr>
        <p:spPr/>
        <p:txBody>
          <a:bodyPr/>
          <a:lstStyle/>
          <a:p>
            <a:fld id="{03E78FB5-2E6E-4750-A5BD-2E6C98C49FC2}" type="slidenum">
              <a:rPr lang="fr-FR" smtClean="0"/>
              <a:t>37</a:t>
            </a:fld>
            <a:endParaRPr lang="fr-FR"/>
          </a:p>
        </p:txBody>
      </p:sp>
    </p:spTree>
    <p:extLst>
      <p:ext uri="{BB962C8B-B14F-4D97-AF65-F5344CB8AC3E}">
        <p14:creationId xmlns:p14="http://schemas.microsoft.com/office/powerpoint/2010/main" val="147819344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sz="3600" dirty="0" smtClean="0">
                <a:solidFill>
                  <a:srgbClr val="002060"/>
                </a:solidFill>
              </a:rPr>
              <a:t>Le contentieux administratif</a:t>
            </a:r>
            <a:endParaRPr lang="fr-FR" sz="3600" dirty="0">
              <a:solidFill>
                <a:srgbClr val="002060"/>
              </a:solidFill>
            </a:endParaRPr>
          </a:p>
        </p:txBody>
      </p:sp>
      <p:sp>
        <p:nvSpPr>
          <p:cNvPr id="5" name="Espace réservé du contenu 4"/>
          <p:cNvSpPr>
            <a:spLocks noGrp="1"/>
          </p:cNvSpPr>
          <p:nvPr>
            <p:ph sz="half" idx="1"/>
          </p:nvPr>
        </p:nvSpPr>
        <p:spPr>
          <a:xfrm>
            <a:off x="467544" y="1700808"/>
            <a:ext cx="4038600" cy="3888432"/>
          </a:xfrm>
        </p:spPr>
        <p:txBody>
          <a:bodyPr>
            <a:noAutofit/>
          </a:bodyPr>
          <a:lstStyle/>
          <a:p>
            <a:pPr marL="0" indent="0">
              <a:buNone/>
            </a:pPr>
            <a:r>
              <a:rPr lang="fr-FR" sz="2000" dirty="0" smtClean="0">
                <a:solidFill>
                  <a:schemeClr val="bg1"/>
                </a:solidFill>
              </a:rPr>
              <a:t>Avant la signature du MAPA</a:t>
            </a:r>
          </a:p>
          <a:p>
            <a:r>
              <a:rPr lang="fr-FR" sz="2000" dirty="0" smtClean="0">
                <a:solidFill>
                  <a:schemeClr val="bg1"/>
                </a:solidFill>
              </a:rPr>
              <a:t>Référé précontractuel</a:t>
            </a:r>
          </a:p>
          <a:p>
            <a:pPr lvl="1"/>
            <a:r>
              <a:rPr lang="fr-FR" sz="2000" dirty="0" smtClean="0">
                <a:solidFill>
                  <a:schemeClr val="bg1"/>
                </a:solidFill>
              </a:rPr>
              <a:t>Article L.551-1 du code de justice administrative</a:t>
            </a:r>
          </a:p>
          <a:p>
            <a:pPr lvl="1"/>
            <a:r>
              <a:rPr lang="fr-FR" sz="2000" dirty="0" smtClean="0">
                <a:solidFill>
                  <a:schemeClr val="bg1"/>
                </a:solidFill>
              </a:rPr>
              <a:t>Sanction des manquements aux obligations de publicité et mise en concurrence</a:t>
            </a:r>
          </a:p>
          <a:p>
            <a:pPr lvl="1"/>
            <a:r>
              <a:rPr lang="fr-FR" sz="2000" dirty="0" smtClean="0">
                <a:solidFill>
                  <a:schemeClr val="bg1"/>
                </a:solidFill>
              </a:rPr>
              <a:t>Auteurs de la saisine </a:t>
            </a:r>
          </a:p>
          <a:p>
            <a:pPr lvl="1"/>
            <a:r>
              <a:rPr lang="fr-FR" sz="2000" dirty="0" smtClean="0">
                <a:solidFill>
                  <a:schemeClr val="bg1"/>
                </a:solidFill>
              </a:rPr>
              <a:t>Suspension de la signature du contrat</a:t>
            </a:r>
          </a:p>
          <a:p>
            <a:pPr lvl="1"/>
            <a:r>
              <a:rPr lang="fr-FR" sz="2000" dirty="0" smtClean="0">
                <a:solidFill>
                  <a:schemeClr val="bg1"/>
                </a:solidFill>
              </a:rPr>
              <a:t>Pouvoirs du juge</a:t>
            </a:r>
          </a:p>
          <a:p>
            <a:pPr lvl="1"/>
            <a:endParaRPr lang="fr-FR" sz="1800" dirty="0">
              <a:solidFill>
                <a:schemeClr val="bg1"/>
              </a:solidFill>
            </a:endParaRPr>
          </a:p>
        </p:txBody>
      </p:sp>
      <p:sp>
        <p:nvSpPr>
          <p:cNvPr id="6" name="Espace réservé du contenu 5"/>
          <p:cNvSpPr>
            <a:spLocks noGrp="1"/>
          </p:cNvSpPr>
          <p:nvPr>
            <p:ph sz="half" idx="2"/>
          </p:nvPr>
        </p:nvSpPr>
        <p:spPr>
          <a:xfrm>
            <a:off x="4716016" y="1628800"/>
            <a:ext cx="4038600" cy="4104456"/>
          </a:xfrm>
        </p:spPr>
        <p:txBody>
          <a:bodyPr>
            <a:noAutofit/>
          </a:bodyPr>
          <a:lstStyle/>
          <a:p>
            <a:pPr marL="0" indent="0">
              <a:buNone/>
            </a:pPr>
            <a:r>
              <a:rPr lang="fr-FR" sz="2000" dirty="0" smtClean="0">
                <a:solidFill>
                  <a:schemeClr val="bg1"/>
                </a:solidFill>
              </a:rPr>
              <a:t>Après la signature du MAPA</a:t>
            </a:r>
          </a:p>
          <a:p>
            <a:r>
              <a:rPr lang="fr-FR" sz="2000" dirty="0" smtClean="0">
                <a:solidFill>
                  <a:schemeClr val="bg1"/>
                </a:solidFill>
              </a:rPr>
              <a:t>Référé contractuel</a:t>
            </a:r>
          </a:p>
          <a:p>
            <a:pPr lvl="1"/>
            <a:r>
              <a:rPr lang="fr-FR" sz="2000" dirty="0" smtClean="0">
                <a:solidFill>
                  <a:schemeClr val="bg1"/>
                </a:solidFill>
              </a:rPr>
              <a:t>Article L.551-14 du CJA</a:t>
            </a:r>
          </a:p>
          <a:p>
            <a:pPr lvl="1"/>
            <a:r>
              <a:rPr lang="fr-FR" sz="2000" dirty="0" smtClean="0">
                <a:solidFill>
                  <a:schemeClr val="bg1"/>
                </a:solidFill>
              </a:rPr>
              <a:t>Sanction des manquements aux obligations de publicité et mise en concurrence</a:t>
            </a:r>
          </a:p>
          <a:p>
            <a:pPr lvl="1"/>
            <a:r>
              <a:rPr lang="fr-FR" sz="2000" dirty="0" smtClean="0">
                <a:solidFill>
                  <a:schemeClr val="bg1"/>
                </a:solidFill>
              </a:rPr>
              <a:t>Auteurs de la saisine </a:t>
            </a:r>
          </a:p>
          <a:p>
            <a:pPr lvl="1"/>
            <a:r>
              <a:rPr lang="fr-FR" sz="2000" dirty="0" smtClean="0">
                <a:solidFill>
                  <a:schemeClr val="bg1"/>
                </a:solidFill>
              </a:rPr>
              <a:t>Pouvoirs du juge</a:t>
            </a:r>
          </a:p>
          <a:p>
            <a:pPr lvl="1"/>
            <a:r>
              <a:rPr lang="fr-FR" sz="2000" dirty="0" smtClean="0">
                <a:solidFill>
                  <a:schemeClr val="bg1"/>
                </a:solidFill>
              </a:rPr>
              <a:t>Pas de cumul avec le référé précontractuel</a:t>
            </a:r>
            <a:endParaRPr lang="fr-FR" sz="2000" dirty="0">
              <a:solidFill>
                <a:schemeClr val="bg1"/>
              </a:solidFill>
            </a:endParaRPr>
          </a:p>
        </p:txBody>
      </p:sp>
      <p:sp>
        <p:nvSpPr>
          <p:cNvPr id="4" name="Espace réservé du numéro de diapositive 3"/>
          <p:cNvSpPr>
            <a:spLocks noGrp="1"/>
          </p:cNvSpPr>
          <p:nvPr>
            <p:ph type="sldNum" sz="quarter" idx="12"/>
          </p:nvPr>
        </p:nvSpPr>
        <p:spPr/>
        <p:txBody>
          <a:bodyPr/>
          <a:lstStyle/>
          <a:p>
            <a:fld id="{03E78FB5-2E6E-4750-A5BD-2E6C98C49FC2}" type="slidenum">
              <a:rPr lang="fr-FR" smtClean="0"/>
              <a:t>38</a:t>
            </a:fld>
            <a:endParaRPr lang="fr-FR"/>
          </a:p>
        </p:txBody>
      </p:sp>
    </p:spTree>
    <p:extLst>
      <p:ext uri="{BB962C8B-B14F-4D97-AF65-F5344CB8AC3E}">
        <p14:creationId xmlns:p14="http://schemas.microsoft.com/office/powerpoint/2010/main" val="406199305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sz="3600" dirty="0" smtClean="0">
                <a:solidFill>
                  <a:srgbClr val="002060"/>
                </a:solidFill>
              </a:rPr>
              <a:t>Le </a:t>
            </a:r>
            <a:r>
              <a:rPr lang="fr-FR" sz="3600" dirty="0">
                <a:solidFill>
                  <a:srgbClr val="002060"/>
                </a:solidFill>
              </a:rPr>
              <a:t>contentieux administratif</a:t>
            </a:r>
          </a:p>
        </p:txBody>
      </p:sp>
      <p:sp>
        <p:nvSpPr>
          <p:cNvPr id="3" name="Espace réservé du contenu 2"/>
          <p:cNvSpPr>
            <a:spLocks noGrp="1"/>
          </p:cNvSpPr>
          <p:nvPr>
            <p:ph idx="1"/>
          </p:nvPr>
        </p:nvSpPr>
        <p:spPr/>
        <p:txBody>
          <a:bodyPr>
            <a:normAutofit/>
          </a:bodyPr>
          <a:lstStyle/>
          <a:p>
            <a:endParaRPr lang="fr-FR" sz="2000" dirty="0" smtClean="0">
              <a:solidFill>
                <a:schemeClr val="bg1"/>
              </a:solidFill>
            </a:endParaRPr>
          </a:p>
          <a:p>
            <a:pPr marL="0" indent="0">
              <a:buNone/>
            </a:pPr>
            <a:r>
              <a:rPr lang="fr-FR" sz="2000" dirty="0" smtClean="0">
                <a:solidFill>
                  <a:schemeClr val="bg1"/>
                </a:solidFill>
              </a:rPr>
              <a:t>Déféré préfectoral</a:t>
            </a:r>
          </a:p>
          <a:p>
            <a:pPr marL="685800" lvl="1">
              <a:buFont typeface="Arial" panose="020B0604020202020204" pitchFamily="34" charset="0"/>
              <a:buChar char="•"/>
            </a:pPr>
            <a:r>
              <a:rPr lang="fr-FR" sz="2000" dirty="0" smtClean="0">
                <a:solidFill>
                  <a:schemeClr val="bg1"/>
                </a:solidFill>
              </a:rPr>
              <a:t>Délai de deux mois pour saisir le juge </a:t>
            </a:r>
            <a:r>
              <a:rPr lang="fr-FR" sz="1600" dirty="0" smtClean="0">
                <a:solidFill>
                  <a:schemeClr val="bg1"/>
                </a:solidFill>
              </a:rPr>
              <a:t>: 	</a:t>
            </a:r>
          </a:p>
          <a:p>
            <a:pPr marL="914400" lvl="2" indent="0">
              <a:buNone/>
            </a:pPr>
            <a:r>
              <a:rPr lang="fr-FR" sz="2000" dirty="0" smtClean="0">
                <a:solidFill>
                  <a:schemeClr val="bg1"/>
                </a:solidFill>
              </a:rPr>
              <a:t>- Pour les actes non soumis à l’obligation de transmission, le délai court à compter de leur entrée en vigueur (soit le jour de leur notification, article 81 CMP)</a:t>
            </a:r>
          </a:p>
          <a:p>
            <a:pPr marL="914400" lvl="2" indent="0">
              <a:buNone/>
            </a:pPr>
            <a:r>
              <a:rPr lang="fr-FR" sz="2000" dirty="0" smtClean="0">
                <a:solidFill>
                  <a:schemeClr val="bg1"/>
                </a:solidFill>
              </a:rPr>
              <a:t> - Pour les actes soumis à l’obligation de transmission, le délai court à compter de la date de réception de l’acte par le préfet</a:t>
            </a:r>
          </a:p>
          <a:p>
            <a:pPr lvl="1">
              <a:buFont typeface="Arial" panose="020B0604020202020204" pitchFamily="34" charset="0"/>
              <a:buChar char="•"/>
            </a:pPr>
            <a:r>
              <a:rPr lang="fr-FR" sz="2000" dirty="0" smtClean="0">
                <a:solidFill>
                  <a:schemeClr val="bg1"/>
                </a:solidFill>
              </a:rPr>
              <a:t>Pouvoirs du juge</a:t>
            </a:r>
          </a:p>
          <a:p>
            <a:pPr marL="514350" lvl="1" indent="0">
              <a:buNone/>
            </a:pPr>
            <a:endParaRPr lang="fr-FR" sz="2000" dirty="0">
              <a:solidFill>
                <a:schemeClr val="bg1"/>
              </a:solidFill>
            </a:endParaRPr>
          </a:p>
        </p:txBody>
      </p:sp>
      <p:sp>
        <p:nvSpPr>
          <p:cNvPr id="4" name="Espace réservé du numéro de diapositive 3"/>
          <p:cNvSpPr>
            <a:spLocks noGrp="1"/>
          </p:cNvSpPr>
          <p:nvPr>
            <p:ph type="sldNum" sz="quarter" idx="12"/>
          </p:nvPr>
        </p:nvSpPr>
        <p:spPr/>
        <p:txBody>
          <a:bodyPr/>
          <a:lstStyle/>
          <a:p>
            <a:fld id="{03E78FB5-2E6E-4750-A5BD-2E6C98C49FC2}" type="slidenum">
              <a:rPr lang="fr-FR" smtClean="0"/>
              <a:t>39</a:t>
            </a:fld>
            <a:endParaRPr lang="fr-FR"/>
          </a:p>
        </p:txBody>
      </p:sp>
    </p:spTree>
    <p:extLst>
      <p:ext uri="{BB962C8B-B14F-4D97-AF65-F5344CB8AC3E}">
        <p14:creationId xmlns:p14="http://schemas.microsoft.com/office/powerpoint/2010/main" val="7624611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sz="3200" dirty="0" smtClean="0">
                <a:solidFill>
                  <a:srgbClr val="002060"/>
                </a:solidFill>
              </a:rPr>
              <a:t>Les MAPA</a:t>
            </a:r>
            <a:endParaRPr lang="fr-FR" sz="3200" dirty="0">
              <a:solidFill>
                <a:srgbClr val="002060"/>
              </a:solidFill>
            </a:endParaRPr>
          </a:p>
        </p:txBody>
      </p:sp>
      <p:sp>
        <p:nvSpPr>
          <p:cNvPr id="3" name="Espace réservé du contenu 2"/>
          <p:cNvSpPr>
            <a:spLocks noGrp="1"/>
          </p:cNvSpPr>
          <p:nvPr>
            <p:ph sz="half" idx="1"/>
          </p:nvPr>
        </p:nvSpPr>
        <p:spPr>
          <a:xfrm>
            <a:off x="251520" y="1844824"/>
            <a:ext cx="4038600" cy="4032448"/>
          </a:xfrm>
        </p:spPr>
        <p:txBody>
          <a:bodyPr>
            <a:normAutofit fontScale="70000" lnSpcReduction="20000"/>
          </a:bodyPr>
          <a:lstStyle/>
          <a:p>
            <a:r>
              <a:rPr lang="fr-FR" dirty="0" smtClean="0">
                <a:solidFill>
                  <a:schemeClr val="bg1"/>
                </a:solidFill>
              </a:rPr>
              <a:t>Trois sous-catégories, en fonction du montant</a:t>
            </a:r>
          </a:p>
          <a:p>
            <a:pPr lvl="1"/>
            <a:r>
              <a:rPr lang="fr-FR" dirty="0" smtClean="0">
                <a:solidFill>
                  <a:schemeClr val="bg1"/>
                </a:solidFill>
              </a:rPr>
              <a:t>Marché d’un montant estimé inférieur à 15 000 € </a:t>
            </a:r>
          </a:p>
          <a:p>
            <a:pPr lvl="1"/>
            <a:r>
              <a:rPr lang="fr-FR" dirty="0" smtClean="0">
                <a:solidFill>
                  <a:schemeClr val="bg1"/>
                </a:solidFill>
              </a:rPr>
              <a:t>Marché d’un montant estimé entre 15 000 € et  90 000€</a:t>
            </a:r>
          </a:p>
          <a:p>
            <a:pPr lvl="1"/>
            <a:r>
              <a:rPr lang="fr-FR" dirty="0" smtClean="0">
                <a:solidFill>
                  <a:schemeClr val="bg1"/>
                </a:solidFill>
              </a:rPr>
              <a:t>Marché d’un montant estimé entre 90 000€ et les seuils des procédures formalisées (207 000€ pour FS et 5 186 000€ pour les travaux) </a:t>
            </a:r>
            <a:endParaRPr lang="fr-FR" dirty="0">
              <a:solidFill>
                <a:schemeClr val="bg1"/>
              </a:solidFill>
            </a:endParaRPr>
          </a:p>
        </p:txBody>
      </p:sp>
      <p:sp>
        <p:nvSpPr>
          <p:cNvPr id="4" name="Espace réservé du contenu 3"/>
          <p:cNvSpPr>
            <a:spLocks noGrp="1"/>
          </p:cNvSpPr>
          <p:nvPr>
            <p:ph sz="half" idx="2"/>
          </p:nvPr>
        </p:nvSpPr>
        <p:spPr>
          <a:xfrm>
            <a:off x="4427984" y="1916832"/>
            <a:ext cx="4038600" cy="3672408"/>
          </a:xfrm>
        </p:spPr>
        <p:txBody>
          <a:bodyPr>
            <a:normAutofit fontScale="70000" lnSpcReduction="20000"/>
          </a:bodyPr>
          <a:lstStyle/>
          <a:p>
            <a:pPr lvl="0"/>
            <a:r>
              <a:rPr lang="fr-FR" sz="2900" dirty="0">
                <a:solidFill>
                  <a:schemeClr val="bg1"/>
                </a:solidFill>
              </a:rPr>
              <a:t>Méthode de calcul de la valeur estimée du marché</a:t>
            </a:r>
          </a:p>
          <a:p>
            <a:pPr lvl="1"/>
            <a:r>
              <a:rPr lang="fr-FR" sz="2500" dirty="0">
                <a:solidFill>
                  <a:schemeClr val="bg1"/>
                </a:solidFill>
              </a:rPr>
              <a:t>Évaluation sincère et </a:t>
            </a:r>
            <a:r>
              <a:rPr lang="fr-FR" sz="2500" dirty="0" smtClean="0">
                <a:solidFill>
                  <a:schemeClr val="bg1"/>
                </a:solidFill>
              </a:rPr>
              <a:t>raisonnable</a:t>
            </a:r>
          </a:p>
          <a:p>
            <a:pPr lvl="1"/>
            <a:r>
              <a:rPr lang="fr-FR" sz="2500" dirty="0" smtClean="0">
                <a:solidFill>
                  <a:schemeClr val="bg1"/>
                </a:solidFill>
              </a:rPr>
              <a:t>Article 27 du CMP – définition des modalités de calcul de la valeur estimée du marché</a:t>
            </a:r>
          </a:p>
          <a:p>
            <a:pPr lvl="1"/>
            <a:r>
              <a:rPr lang="fr-FR" sz="2500" dirty="0" smtClean="0">
                <a:solidFill>
                  <a:schemeClr val="bg1"/>
                </a:solidFill>
              </a:rPr>
              <a:t>Marchés </a:t>
            </a:r>
            <a:r>
              <a:rPr lang="fr-FR" sz="2500" dirty="0">
                <a:solidFill>
                  <a:schemeClr val="bg1"/>
                </a:solidFill>
              </a:rPr>
              <a:t>de travaux : valeur globale des travaux se rapportant à une même opération + valeur des fournitures nécessaires</a:t>
            </a:r>
          </a:p>
          <a:p>
            <a:pPr lvl="1"/>
            <a:r>
              <a:rPr lang="fr-FR" sz="2500" dirty="0">
                <a:solidFill>
                  <a:schemeClr val="bg1"/>
                </a:solidFill>
              </a:rPr>
              <a:t>Marchés de fournitures et de </a:t>
            </a:r>
            <a:r>
              <a:rPr lang="fr-FR" sz="2500" dirty="0" smtClean="0">
                <a:solidFill>
                  <a:schemeClr val="bg1"/>
                </a:solidFill>
              </a:rPr>
              <a:t>services : </a:t>
            </a:r>
            <a:r>
              <a:rPr lang="fr-FR" sz="2500" dirty="0">
                <a:solidFill>
                  <a:schemeClr val="bg1"/>
                </a:solidFill>
              </a:rPr>
              <a:t>valeur totale des fournitures ou des services « homogènes » </a:t>
            </a:r>
          </a:p>
        </p:txBody>
      </p:sp>
      <p:sp>
        <p:nvSpPr>
          <p:cNvPr id="5" name="Espace réservé du numéro de diapositive 4"/>
          <p:cNvSpPr>
            <a:spLocks noGrp="1"/>
          </p:cNvSpPr>
          <p:nvPr>
            <p:ph type="sldNum" sz="quarter" idx="12"/>
          </p:nvPr>
        </p:nvSpPr>
        <p:spPr/>
        <p:txBody>
          <a:bodyPr/>
          <a:lstStyle/>
          <a:p>
            <a:fld id="{03E78FB5-2E6E-4750-A5BD-2E6C98C49FC2}" type="slidenum">
              <a:rPr lang="fr-FR" smtClean="0"/>
              <a:t>4</a:t>
            </a:fld>
            <a:endParaRPr lang="fr-FR"/>
          </a:p>
        </p:txBody>
      </p:sp>
    </p:spTree>
    <p:extLst>
      <p:ext uri="{BB962C8B-B14F-4D97-AF65-F5344CB8AC3E}">
        <p14:creationId xmlns:p14="http://schemas.microsoft.com/office/powerpoint/2010/main" val="16618973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sz="3600" dirty="0" smtClean="0">
                <a:solidFill>
                  <a:srgbClr val="002060"/>
                </a:solidFill>
              </a:rPr>
              <a:t>Le </a:t>
            </a:r>
            <a:r>
              <a:rPr lang="fr-FR" sz="3600" dirty="0">
                <a:solidFill>
                  <a:srgbClr val="002060"/>
                </a:solidFill>
              </a:rPr>
              <a:t>contentieux administratif</a:t>
            </a:r>
            <a:endParaRPr lang="fr-FR" dirty="0"/>
          </a:p>
        </p:txBody>
      </p:sp>
      <p:sp>
        <p:nvSpPr>
          <p:cNvPr id="3" name="Espace réservé du contenu 2"/>
          <p:cNvSpPr>
            <a:spLocks noGrp="1"/>
          </p:cNvSpPr>
          <p:nvPr>
            <p:ph idx="1"/>
          </p:nvPr>
        </p:nvSpPr>
        <p:spPr/>
        <p:txBody>
          <a:bodyPr>
            <a:normAutofit/>
          </a:bodyPr>
          <a:lstStyle/>
          <a:p>
            <a:endParaRPr lang="fr-FR" sz="2000" dirty="0" smtClean="0">
              <a:solidFill>
                <a:schemeClr val="bg1"/>
              </a:solidFill>
            </a:endParaRPr>
          </a:p>
          <a:p>
            <a:r>
              <a:rPr lang="fr-FR" sz="2000" dirty="0" smtClean="0">
                <a:solidFill>
                  <a:schemeClr val="bg1"/>
                </a:solidFill>
              </a:rPr>
              <a:t>Les CCRA : comités de règlement amiable des différends ou litiges relatifs aux marchés publics </a:t>
            </a:r>
          </a:p>
          <a:p>
            <a:r>
              <a:rPr lang="fr-FR" sz="2000" dirty="0" smtClean="0">
                <a:solidFill>
                  <a:schemeClr val="bg1"/>
                </a:solidFill>
              </a:rPr>
              <a:t>Article 127 CMP</a:t>
            </a:r>
          </a:p>
          <a:p>
            <a:r>
              <a:rPr lang="fr-FR" sz="2000" dirty="0" smtClean="0">
                <a:solidFill>
                  <a:schemeClr val="bg1"/>
                </a:solidFill>
              </a:rPr>
              <a:t>Article 50 CCAG Travaux</a:t>
            </a:r>
          </a:p>
          <a:p>
            <a:r>
              <a:rPr lang="fr-FR" sz="2000" dirty="0" smtClean="0">
                <a:solidFill>
                  <a:schemeClr val="bg1"/>
                </a:solidFill>
              </a:rPr>
              <a:t>Avis non obligatoire</a:t>
            </a:r>
          </a:p>
          <a:p>
            <a:r>
              <a:rPr lang="fr-FR" sz="2000" dirty="0" smtClean="0">
                <a:solidFill>
                  <a:schemeClr val="bg1"/>
                </a:solidFill>
              </a:rPr>
              <a:t>Eviter le contentieux devant le juge administratif</a:t>
            </a:r>
          </a:p>
          <a:p>
            <a:r>
              <a:rPr lang="fr-FR" sz="2000" dirty="0" smtClean="0">
                <a:solidFill>
                  <a:schemeClr val="bg1"/>
                </a:solidFill>
              </a:rPr>
              <a:t>Gain de temps</a:t>
            </a:r>
            <a:endParaRPr lang="fr-FR" sz="2000" dirty="0">
              <a:solidFill>
                <a:schemeClr val="bg1"/>
              </a:solidFill>
            </a:endParaRPr>
          </a:p>
        </p:txBody>
      </p:sp>
    </p:spTree>
    <p:extLst>
      <p:ext uri="{BB962C8B-B14F-4D97-AF65-F5344CB8AC3E}">
        <p14:creationId xmlns:p14="http://schemas.microsoft.com/office/powerpoint/2010/main" val="118153970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solidFill>
                  <a:srgbClr val="002060"/>
                </a:solidFill>
              </a:rPr>
              <a:t>Le contentieux pénal</a:t>
            </a:r>
            <a:endParaRPr lang="fr-FR" dirty="0">
              <a:solidFill>
                <a:srgbClr val="002060"/>
              </a:solidFill>
            </a:endParaRPr>
          </a:p>
        </p:txBody>
      </p:sp>
      <p:sp>
        <p:nvSpPr>
          <p:cNvPr id="3" name="Espace réservé du contenu 2"/>
          <p:cNvSpPr>
            <a:spLocks noGrp="1"/>
          </p:cNvSpPr>
          <p:nvPr>
            <p:ph idx="1"/>
          </p:nvPr>
        </p:nvSpPr>
        <p:spPr/>
        <p:txBody>
          <a:bodyPr>
            <a:normAutofit/>
          </a:bodyPr>
          <a:lstStyle/>
          <a:p>
            <a:endParaRPr lang="fr-FR" sz="2000" dirty="0" smtClean="0">
              <a:solidFill>
                <a:schemeClr val="bg1"/>
              </a:solidFill>
            </a:endParaRPr>
          </a:p>
          <a:p>
            <a:r>
              <a:rPr lang="fr-FR" sz="2000" dirty="0" smtClean="0">
                <a:solidFill>
                  <a:schemeClr val="bg1"/>
                </a:solidFill>
              </a:rPr>
              <a:t>Délit de favoritisme</a:t>
            </a:r>
          </a:p>
          <a:p>
            <a:pPr lvl="1"/>
            <a:r>
              <a:rPr lang="fr-FR" sz="2000" dirty="0" smtClean="0">
                <a:solidFill>
                  <a:schemeClr val="bg1"/>
                </a:solidFill>
              </a:rPr>
              <a:t>Article L.432-14 du code pénal</a:t>
            </a:r>
          </a:p>
          <a:p>
            <a:r>
              <a:rPr lang="fr-FR" sz="2000" dirty="0" smtClean="0">
                <a:solidFill>
                  <a:schemeClr val="bg1"/>
                </a:solidFill>
              </a:rPr>
              <a:t>Délit de prise illégale d’intérêts</a:t>
            </a:r>
          </a:p>
          <a:p>
            <a:pPr lvl="1"/>
            <a:r>
              <a:rPr lang="fr-FR" sz="2000" dirty="0" smtClean="0">
                <a:solidFill>
                  <a:schemeClr val="bg1"/>
                </a:solidFill>
              </a:rPr>
              <a:t>Article L.432-12 du code pénal</a:t>
            </a:r>
          </a:p>
          <a:p>
            <a:r>
              <a:rPr lang="fr-FR" sz="2000" dirty="0" smtClean="0">
                <a:solidFill>
                  <a:schemeClr val="bg1"/>
                </a:solidFill>
              </a:rPr>
              <a:t>Délit de corruption (active et passive)</a:t>
            </a:r>
          </a:p>
          <a:p>
            <a:pPr lvl="1"/>
            <a:r>
              <a:rPr lang="fr-FR" sz="2000" dirty="0" smtClean="0">
                <a:solidFill>
                  <a:schemeClr val="bg1"/>
                </a:solidFill>
              </a:rPr>
              <a:t>Articles L.433-1 et L.432-11 du code pénal</a:t>
            </a:r>
          </a:p>
          <a:p>
            <a:pPr lvl="0"/>
            <a:r>
              <a:rPr lang="fr-FR" sz="2000" dirty="0" smtClean="0">
                <a:solidFill>
                  <a:schemeClr val="bg1"/>
                </a:solidFill>
              </a:rPr>
              <a:t>Délit </a:t>
            </a:r>
            <a:r>
              <a:rPr lang="fr-FR" sz="2000" dirty="0">
                <a:solidFill>
                  <a:schemeClr val="bg1"/>
                </a:solidFill>
              </a:rPr>
              <a:t>de trafic </a:t>
            </a:r>
            <a:r>
              <a:rPr lang="fr-FR" sz="2000" dirty="0" smtClean="0">
                <a:solidFill>
                  <a:schemeClr val="bg1"/>
                </a:solidFill>
              </a:rPr>
              <a:t>d’influence</a:t>
            </a:r>
          </a:p>
          <a:p>
            <a:pPr lvl="1"/>
            <a:r>
              <a:rPr lang="fr-FR" sz="2000" dirty="0" smtClean="0">
                <a:solidFill>
                  <a:schemeClr val="bg1"/>
                </a:solidFill>
              </a:rPr>
              <a:t>Article L.432-11 et L.433-1 du code pénal</a:t>
            </a:r>
            <a:endParaRPr lang="fr-FR" sz="2000" dirty="0">
              <a:solidFill>
                <a:schemeClr val="bg1"/>
              </a:solidFill>
            </a:endParaRPr>
          </a:p>
          <a:p>
            <a:pPr lvl="1"/>
            <a:endParaRPr lang="fr-FR" sz="2000" dirty="0" smtClean="0">
              <a:solidFill>
                <a:schemeClr val="bg1"/>
              </a:solidFill>
            </a:endParaRPr>
          </a:p>
        </p:txBody>
      </p:sp>
      <p:sp>
        <p:nvSpPr>
          <p:cNvPr id="4" name="Espace réservé du numéro de diapositive 3"/>
          <p:cNvSpPr>
            <a:spLocks noGrp="1"/>
          </p:cNvSpPr>
          <p:nvPr>
            <p:ph type="sldNum" sz="quarter" idx="12"/>
          </p:nvPr>
        </p:nvSpPr>
        <p:spPr/>
        <p:txBody>
          <a:bodyPr/>
          <a:lstStyle/>
          <a:p>
            <a:fld id="{03E78FB5-2E6E-4750-A5BD-2E6C98C49FC2}" type="slidenum">
              <a:rPr lang="fr-FR" smtClean="0"/>
              <a:t>41</a:t>
            </a:fld>
            <a:endParaRPr lang="fr-FR"/>
          </a:p>
        </p:txBody>
      </p:sp>
    </p:spTree>
    <p:extLst>
      <p:ext uri="{BB962C8B-B14F-4D97-AF65-F5344CB8AC3E}">
        <p14:creationId xmlns:p14="http://schemas.microsoft.com/office/powerpoint/2010/main" val="127982314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solidFill>
                  <a:srgbClr val="002060"/>
                </a:solidFill>
              </a:rPr>
              <a:t>Délit de favoritisme</a:t>
            </a:r>
            <a:endParaRPr lang="fr-FR" dirty="0">
              <a:solidFill>
                <a:srgbClr val="002060"/>
              </a:solidFill>
            </a:endParaRPr>
          </a:p>
        </p:txBody>
      </p:sp>
      <p:sp>
        <p:nvSpPr>
          <p:cNvPr id="3" name="Espace réservé du contenu 2"/>
          <p:cNvSpPr>
            <a:spLocks noGrp="1"/>
          </p:cNvSpPr>
          <p:nvPr>
            <p:ph idx="1"/>
          </p:nvPr>
        </p:nvSpPr>
        <p:spPr/>
        <p:txBody>
          <a:bodyPr>
            <a:normAutofit fontScale="92500" lnSpcReduction="10000"/>
          </a:bodyPr>
          <a:lstStyle/>
          <a:p>
            <a:pPr lvl="0"/>
            <a:r>
              <a:rPr lang="fr-FR" sz="1800" dirty="0">
                <a:solidFill>
                  <a:prstClr val="white"/>
                </a:solidFill>
              </a:rPr>
              <a:t>Définition : Article </a:t>
            </a:r>
            <a:r>
              <a:rPr lang="fr-FR" sz="1800" dirty="0" smtClean="0">
                <a:solidFill>
                  <a:prstClr val="white"/>
                </a:solidFill>
              </a:rPr>
              <a:t>432-14 du </a:t>
            </a:r>
            <a:r>
              <a:rPr lang="fr-FR" sz="1800" dirty="0">
                <a:solidFill>
                  <a:prstClr val="white"/>
                </a:solidFill>
              </a:rPr>
              <a:t>code pénal</a:t>
            </a:r>
          </a:p>
          <a:p>
            <a:pPr lvl="0"/>
            <a:r>
              <a:rPr lang="fr-FR" sz="1800" dirty="0">
                <a:solidFill>
                  <a:prstClr val="white"/>
                </a:solidFill>
              </a:rPr>
              <a:t>Interprétation large par le juge pénal</a:t>
            </a:r>
          </a:p>
          <a:p>
            <a:pPr lvl="0"/>
            <a:r>
              <a:rPr lang="fr-FR" sz="1800" dirty="0">
                <a:solidFill>
                  <a:prstClr val="white"/>
                </a:solidFill>
              </a:rPr>
              <a:t>Sanction : jusqu’à deux ans d’emprisonnement et 200 000 € </a:t>
            </a:r>
            <a:r>
              <a:rPr lang="fr-FR" sz="1800" dirty="0" smtClean="0">
                <a:solidFill>
                  <a:prstClr val="white"/>
                </a:solidFill>
              </a:rPr>
              <a:t>d’amende</a:t>
            </a:r>
            <a:endParaRPr lang="fr-FR" sz="1800" dirty="0" smtClean="0">
              <a:solidFill>
                <a:schemeClr val="bg1"/>
              </a:solidFill>
            </a:endParaRPr>
          </a:p>
          <a:p>
            <a:r>
              <a:rPr lang="fr-FR" sz="1800" dirty="0" smtClean="0">
                <a:solidFill>
                  <a:schemeClr val="bg1"/>
                </a:solidFill>
              </a:rPr>
              <a:t>Les auteurs</a:t>
            </a:r>
          </a:p>
          <a:p>
            <a:pPr lvl="1"/>
            <a:r>
              <a:rPr lang="fr-FR" sz="1800" dirty="0" smtClean="0">
                <a:solidFill>
                  <a:schemeClr val="bg1"/>
                </a:solidFill>
              </a:rPr>
              <a:t>Le maire, le DGS, les membres des services techniques</a:t>
            </a:r>
          </a:p>
          <a:p>
            <a:pPr lvl="1"/>
            <a:r>
              <a:rPr lang="fr-FR" sz="1800" dirty="0" smtClean="0">
                <a:solidFill>
                  <a:schemeClr val="bg1"/>
                </a:solidFill>
              </a:rPr>
              <a:t>Attention : en cas de délégation de signature, l’autorité délégante demeure responsable des actes accomplis par le bénéficiaire de la délégation</a:t>
            </a:r>
          </a:p>
          <a:p>
            <a:r>
              <a:rPr lang="fr-FR" sz="1800" dirty="0" smtClean="0">
                <a:solidFill>
                  <a:schemeClr val="bg1"/>
                </a:solidFill>
              </a:rPr>
              <a:t>Élément matériel</a:t>
            </a:r>
          </a:p>
          <a:p>
            <a:pPr lvl="1"/>
            <a:r>
              <a:rPr lang="fr-FR" sz="1800" dirty="0" smtClean="0">
                <a:solidFill>
                  <a:schemeClr val="bg1"/>
                </a:solidFill>
              </a:rPr>
              <a:t>Un avantage injustifié, même s’il n’a pas causé de préjudice à la collectivité.</a:t>
            </a:r>
          </a:p>
          <a:p>
            <a:pPr lvl="1"/>
            <a:r>
              <a:rPr lang="fr-FR" sz="1800" dirty="0" smtClean="0">
                <a:solidFill>
                  <a:schemeClr val="bg1"/>
                </a:solidFill>
              </a:rPr>
              <a:t>Infraction qui peut facilement être constituée car il suffit qu’il y ait une méconnaissance de la réglementation.</a:t>
            </a:r>
          </a:p>
          <a:p>
            <a:r>
              <a:rPr lang="fr-FR" sz="1800" dirty="0" smtClean="0">
                <a:solidFill>
                  <a:schemeClr val="bg1"/>
                </a:solidFill>
              </a:rPr>
              <a:t>Élément intentionnel</a:t>
            </a:r>
          </a:p>
          <a:p>
            <a:pPr lvl="1"/>
            <a:r>
              <a:rPr lang="fr-FR" sz="1800" dirty="0" smtClean="0">
                <a:solidFill>
                  <a:schemeClr val="bg1"/>
                </a:solidFill>
              </a:rPr>
              <a:t>Élément caractérisé dès lors que la personne poursuivie savait que son acte était contraire aux dispositions en vigueur.</a:t>
            </a:r>
          </a:p>
          <a:p>
            <a:pPr lvl="1"/>
            <a:r>
              <a:rPr lang="fr-FR" sz="1800" dirty="0" smtClean="0">
                <a:solidFill>
                  <a:schemeClr val="bg1"/>
                </a:solidFill>
              </a:rPr>
              <a:t>La qualité d’élu fait présumer de sa connaissance de la loi, et par suite, de sa volonté d’en méconnaître les dispositions légales ou réglementaires.</a:t>
            </a:r>
            <a:endParaRPr lang="fr-FR" sz="1800" dirty="0">
              <a:solidFill>
                <a:schemeClr val="bg1"/>
              </a:solidFill>
            </a:endParaRPr>
          </a:p>
        </p:txBody>
      </p:sp>
      <p:sp>
        <p:nvSpPr>
          <p:cNvPr id="4" name="Espace réservé du numéro de diapositive 3"/>
          <p:cNvSpPr>
            <a:spLocks noGrp="1"/>
          </p:cNvSpPr>
          <p:nvPr>
            <p:ph type="sldNum" sz="quarter" idx="12"/>
          </p:nvPr>
        </p:nvSpPr>
        <p:spPr/>
        <p:txBody>
          <a:bodyPr/>
          <a:lstStyle/>
          <a:p>
            <a:fld id="{03E78FB5-2E6E-4750-A5BD-2E6C98C49FC2}" type="slidenum">
              <a:rPr lang="fr-FR" smtClean="0"/>
              <a:t>42</a:t>
            </a:fld>
            <a:endParaRPr lang="fr-FR"/>
          </a:p>
        </p:txBody>
      </p:sp>
    </p:spTree>
    <p:extLst>
      <p:ext uri="{BB962C8B-B14F-4D97-AF65-F5344CB8AC3E}">
        <p14:creationId xmlns:p14="http://schemas.microsoft.com/office/powerpoint/2010/main" val="206898462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solidFill>
                  <a:srgbClr val="002060"/>
                </a:solidFill>
              </a:rPr>
              <a:t>La prise illégale d’intérêts</a:t>
            </a:r>
            <a:endParaRPr lang="fr-FR" dirty="0">
              <a:solidFill>
                <a:srgbClr val="002060"/>
              </a:solidFill>
            </a:endParaRPr>
          </a:p>
        </p:txBody>
      </p:sp>
      <p:sp>
        <p:nvSpPr>
          <p:cNvPr id="3" name="Espace réservé du contenu 2"/>
          <p:cNvSpPr>
            <a:spLocks noGrp="1"/>
          </p:cNvSpPr>
          <p:nvPr>
            <p:ph idx="1"/>
          </p:nvPr>
        </p:nvSpPr>
        <p:spPr/>
        <p:txBody>
          <a:bodyPr>
            <a:normAutofit/>
          </a:bodyPr>
          <a:lstStyle/>
          <a:p>
            <a:endParaRPr lang="fr-FR" sz="2000" dirty="0" smtClean="0">
              <a:solidFill>
                <a:schemeClr val="bg1"/>
              </a:solidFill>
            </a:endParaRPr>
          </a:p>
          <a:p>
            <a:endParaRPr lang="fr-FR" sz="2000" dirty="0" smtClean="0">
              <a:solidFill>
                <a:schemeClr val="bg1"/>
              </a:solidFill>
            </a:endParaRPr>
          </a:p>
          <a:p>
            <a:r>
              <a:rPr lang="fr-FR" sz="2000" dirty="0" smtClean="0">
                <a:solidFill>
                  <a:schemeClr val="bg1"/>
                </a:solidFill>
              </a:rPr>
              <a:t>Définition : article 432-12 du code pénal</a:t>
            </a:r>
          </a:p>
          <a:p>
            <a:r>
              <a:rPr lang="fr-FR" sz="2000" dirty="0" smtClean="0">
                <a:solidFill>
                  <a:schemeClr val="bg1"/>
                </a:solidFill>
              </a:rPr>
              <a:t>Les auteurs : </a:t>
            </a:r>
          </a:p>
          <a:p>
            <a:pPr lvl="1"/>
            <a:r>
              <a:rPr lang="fr-FR" sz="1600" dirty="0" smtClean="0">
                <a:solidFill>
                  <a:schemeClr val="bg1"/>
                </a:solidFill>
              </a:rPr>
              <a:t>Le maire, les adjoints, les conseillers municipaux</a:t>
            </a:r>
          </a:p>
          <a:p>
            <a:r>
              <a:rPr lang="fr-FR" sz="2000" dirty="0">
                <a:solidFill>
                  <a:schemeClr val="bg1"/>
                </a:solidFill>
              </a:rPr>
              <a:t>D</a:t>
            </a:r>
            <a:r>
              <a:rPr lang="fr-FR" sz="2000" dirty="0" smtClean="0">
                <a:solidFill>
                  <a:schemeClr val="bg1"/>
                </a:solidFill>
              </a:rPr>
              <a:t>eux éléments :</a:t>
            </a:r>
          </a:p>
          <a:p>
            <a:pPr lvl="1"/>
            <a:r>
              <a:rPr lang="fr-FR" sz="1600" dirty="0" smtClean="0">
                <a:solidFill>
                  <a:schemeClr val="bg1"/>
                </a:solidFill>
              </a:rPr>
              <a:t>L’élu doit avoir au moment de l’acte, la surveillance, l’administration, la liquidation ou le paiement de l’affaire dans laquelle il a pris l’intérêt.</a:t>
            </a:r>
          </a:p>
          <a:p>
            <a:pPr lvl="1"/>
            <a:r>
              <a:rPr lang="fr-FR" sz="1600" dirty="0" smtClean="0">
                <a:solidFill>
                  <a:schemeClr val="bg1"/>
                </a:solidFill>
              </a:rPr>
              <a:t>L’élu concerné doit avoir pris, obtenu ou conservé un intérêt quelconque dans cette opération.</a:t>
            </a:r>
          </a:p>
          <a:p>
            <a:r>
              <a:rPr lang="fr-FR" sz="2000" dirty="0" smtClean="0">
                <a:solidFill>
                  <a:schemeClr val="bg1"/>
                </a:solidFill>
              </a:rPr>
              <a:t>Sanction : jusqu’à cinq ans d'emprisonnement et une amende de 500 000€</a:t>
            </a:r>
          </a:p>
          <a:p>
            <a:r>
              <a:rPr lang="fr-FR" sz="2000" dirty="0" smtClean="0">
                <a:solidFill>
                  <a:schemeClr val="bg1"/>
                </a:solidFill>
              </a:rPr>
              <a:t>Régime dérogatoire des communes de moins de 3500 habitants</a:t>
            </a:r>
            <a:endParaRPr lang="fr-FR" sz="2000" dirty="0">
              <a:solidFill>
                <a:schemeClr val="bg1"/>
              </a:solidFill>
            </a:endParaRPr>
          </a:p>
        </p:txBody>
      </p:sp>
      <p:sp>
        <p:nvSpPr>
          <p:cNvPr id="4" name="Espace réservé du numéro de diapositive 3"/>
          <p:cNvSpPr>
            <a:spLocks noGrp="1"/>
          </p:cNvSpPr>
          <p:nvPr>
            <p:ph type="sldNum" sz="quarter" idx="12"/>
          </p:nvPr>
        </p:nvSpPr>
        <p:spPr/>
        <p:txBody>
          <a:bodyPr/>
          <a:lstStyle/>
          <a:p>
            <a:fld id="{03E78FB5-2E6E-4750-A5BD-2E6C98C49FC2}" type="slidenum">
              <a:rPr lang="fr-FR" smtClean="0"/>
              <a:t>43</a:t>
            </a:fld>
            <a:endParaRPr lang="fr-FR"/>
          </a:p>
        </p:txBody>
      </p:sp>
    </p:spTree>
    <p:extLst>
      <p:ext uri="{BB962C8B-B14F-4D97-AF65-F5344CB8AC3E}">
        <p14:creationId xmlns:p14="http://schemas.microsoft.com/office/powerpoint/2010/main" val="39358454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229600" cy="1143000"/>
          </a:xfrm>
        </p:spPr>
        <p:txBody>
          <a:bodyPr/>
          <a:lstStyle/>
          <a:p>
            <a:pPr algn="l"/>
            <a:r>
              <a:rPr lang="fr-FR" dirty="0" smtClean="0">
                <a:solidFill>
                  <a:srgbClr val="002060"/>
                </a:solidFill>
              </a:rPr>
              <a:t>Le délit de corruption</a:t>
            </a:r>
            <a:endParaRPr lang="fr-FR" dirty="0">
              <a:solidFill>
                <a:srgbClr val="002060"/>
              </a:solidFill>
            </a:endParaRPr>
          </a:p>
        </p:txBody>
      </p:sp>
      <p:sp>
        <p:nvSpPr>
          <p:cNvPr id="3" name="Espace réservé du texte 2"/>
          <p:cNvSpPr>
            <a:spLocks noGrp="1"/>
          </p:cNvSpPr>
          <p:nvPr>
            <p:ph type="body" idx="1"/>
          </p:nvPr>
        </p:nvSpPr>
        <p:spPr>
          <a:xfrm>
            <a:off x="467544" y="1412776"/>
            <a:ext cx="4040188" cy="639762"/>
          </a:xfrm>
        </p:spPr>
        <p:txBody>
          <a:bodyPr>
            <a:normAutofit/>
          </a:bodyPr>
          <a:lstStyle/>
          <a:p>
            <a:pPr algn="ctr"/>
            <a:r>
              <a:rPr lang="fr-FR" dirty="0" smtClean="0"/>
              <a:t>Corruption active</a:t>
            </a:r>
            <a:endParaRPr lang="fr-FR" dirty="0"/>
          </a:p>
        </p:txBody>
      </p:sp>
      <p:sp>
        <p:nvSpPr>
          <p:cNvPr id="4" name="Espace réservé du contenu 3"/>
          <p:cNvSpPr>
            <a:spLocks noGrp="1"/>
          </p:cNvSpPr>
          <p:nvPr>
            <p:ph sz="half" idx="2"/>
          </p:nvPr>
        </p:nvSpPr>
        <p:spPr>
          <a:xfrm>
            <a:off x="457200" y="2060848"/>
            <a:ext cx="4040188" cy="4065315"/>
          </a:xfrm>
        </p:spPr>
        <p:txBody>
          <a:bodyPr>
            <a:normAutofit fontScale="85000" lnSpcReduction="10000"/>
          </a:bodyPr>
          <a:lstStyle/>
          <a:p>
            <a:r>
              <a:rPr lang="fr-FR" sz="1800" dirty="0" smtClean="0">
                <a:solidFill>
                  <a:schemeClr val="bg1"/>
                </a:solidFill>
              </a:rPr>
              <a:t>Fait de céder à une personne dépositaire de l’autorité publique, chargée d’une mission de service public ou  investie d’un mandat électif public qui sollicite, sans droit, à tout moment, directement ou indirectement, des offres, des promesses, des dons, des présents ou des avantages quelconques, pour elle-même ou pour autrui, afin :</a:t>
            </a:r>
          </a:p>
          <a:p>
            <a:pPr lvl="1"/>
            <a:r>
              <a:rPr lang="fr-FR" sz="1400" dirty="0" smtClean="0">
                <a:solidFill>
                  <a:schemeClr val="bg1"/>
                </a:solidFill>
              </a:rPr>
              <a:t>Soit qu’elle accomplisse ou s’abstienne d’accomplir un acte de sa fonction, de sa mission ou de son mandat, ou facilité par sa fonction, sa mission ou son mandat</a:t>
            </a:r>
          </a:p>
          <a:p>
            <a:pPr lvl="1"/>
            <a:r>
              <a:rPr lang="fr-FR" sz="1400" dirty="0" smtClean="0">
                <a:solidFill>
                  <a:schemeClr val="bg1"/>
                </a:solidFill>
              </a:rPr>
              <a:t>Soit qu’elle abuse de son influence réelle ou supposée en vue de faire obtenir d’une autorité ou d’une administration publique des distinctions, des emplois, des marchés ou toute autre décision favorable</a:t>
            </a:r>
          </a:p>
          <a:p>
            <a:pPr lvl="0"/>
            <a:r>
              <a:rPr lang="fr-FR" sz="1800" dirty="0" smtClean="0">
                <a:solidFill>
                  <a:schemeClr val="bg1"/>
                </a:solidFill>
              </a:rPr>
              <a:t>Sanction : 10 ans d’emprisonnement et 1 000 000 euros d’amende</a:t>
            </a:r>
            <a:endParaRPr lang="fr-FR" sz="1800" dirty="0">
              <a:solidFill>
                <a:schemeClr val="bg1"/>
              </a:solidFill>
            </a:endParaRPr>
          </a:p>
        </p:txBody>
      </p:sp>
      <p:sp>
        <p:nvSpPr>
          <p:cNvPr id="5" name="Espace réservé du texte 4"/>
          <p:cNvSpPr>
            <a:spLocks noGrp="1"/>
          </p:cNvSpPr>
          <p:nvPr>
            <p:ph type="body" sz="quarter" idx="3"/>
          </p:nvPr>
        </p:nvSpPr>
        <p:spPr>
          <a:xfrm>
            <a:off x="4644008" y="1412776"/>
            <a:ext cx="4041775" cy="639762"/>
          </a:xfrm>
        </p:spPr>
        <p:txBody>
          <a:bodyPr>
            <a:normAutofit/>
          </a:bodyPr>
          <a:lstStyle/>
          <a:p>
            <a:pPr algn="ctr"/>
            <a:r>
              <a:rPr lang="fr-FR" dirty="0" smtClean="0"/>
              <a:t>Corruption passive</a:t>
            </a:r>
            <a:endParaRPr lang="fr-FR" dirty="0"/>
          </a:p>
        </p:txBody>
      </p:sp>
      <p:sp>
        <p:nvSpPr>
          <p:cNvPr id="6" name="Espace réservé du contenu 5"/>
          <p:cNvSpPr>
            <a:spLocks noGrp="1"/>
          </p:cNvSpPr>
          <p:nvPr>
            <p:ph sz="quarter" idx="4"/>
          </p:nvPr>
        </p:nvSpPr>
        <p:spPr>
          <a:xfrm>
            <a:off x="4644008" y="2060848"/>
            <a:ext cx="4041775" cy="3951288"/>
          </a:xfrm>
        </p:spPr>
        <p:txBody>
          <a:bodyPr>
            <a:normAutofit fontScale="92500" lnSpcReduction="10000"/>
          </a:bodyPr>
          <a:lstStyle/>
          <a:p>
            <a:r>
              <a:rPr lang="fr-FR" sz="1700" dirty="0" smtClean="0">
                <a:solidFill>
                  <a:schemeClr val="bg1"/>
                </a:solidFill>
              </a:rPr>
              <a:t>Fait pour un élu, un fonctionnaire, un agent public de solliciter (corruption active) ou d’agréer (corruption passive), sans droit, directement ou indirectement, des offres, des promesses, des dons, des présents ou des avantages quelconques pour lui-même ou pour autrui :</a:t>
            </a:r>
            <a:r>
              <a:rPr lang="fr-FR" sz="1800" dirty="0" smtClean="0">
                <a:solidFill>
                  <a:schemeClr val="bg1"/>
                </a:solidFill>
              </a:rPr>
              <a:t>	</a:t>
            </a:r>
          </a:p>
          <a:p>
            <a:pPr lvl="1"/>
            <a:r>
              <a:rPr lang="fr-FR" sz="1400" dirty="0" smtClean="0">
                <a:solidFill>
                  <a:schemeClr val="bg1"/>
                </a:solidFill>
              </a:rPr>
              <a:t>Soit pour accomplir ou s’abstenir d’accomplir un acte de sa fonction, de sa mission ou de son mandat ou facilité par sa fonction, sa mission ou son mandat</a:t>
            </a:r>
          </a:p>
          <a:p>
            <a:pPr lvl="1"/>
            <a:r>
              <a:rPr lang="fr-FR" sz="1400" dirty="0" smtClean="0">
                <a:solidFill>
                  <a:schemeClr val="bg1"/>
                </a:solidFill>
              </a:rPr>
              <a:t>Soit pour abuser de son influence réelle ou supposée, en vue de faire obtenir d’une autorité ou d’une administration publique des distinctions, des emplois, des marchés ou toute autre décision favorable</a:t>
            </a:r>
          </a:p>
          <a:p>
            <a:pPr lvl="0"/>
            <a:r>
              <a:rPr lang="fr-FR" sz="1700" dirty="0" smtClean="0">
                <a:solidFill>
                  <a:schemeClr val="bg1"/>
                </a:solidFill>
              </a:rPr>
              <a:t>Sanction : 10 ans d’emprisonnement et 1 000 000 euros d’amende</a:t>
            </a:r>
            <a:endParaRPr lang="fr-FR" sz="1700" dirty="0">
              <a:solidFill>
                <a:schemeClr val="bg1"/>
              </a:solidFill>
            </a:endParaRPr>
          </a:p>
          <a:p>
            <a:pPr lvl="1"/>
            <a:endParaRPr lang="fr-FR" sz="1400" dirty="0" smtClean="0">
              <a:solidFill>
                <a:schemeClr val="bg1"/>
              </a:solidFill>
            </a:endParaRPr>
          </a:p>
          <a:p>
            <a:pPr lvl="1"/>
            <a:endParaRPr lang="fr-FR" sz="1400" dirty="0">
              <a:solidFill>
                <a:schemeClr val="bg1"/>
              </a:solidFill>
            </a:endParaRPr>
          </a:p>
        </p:txBody>
      </p:sp>
      <p:sp>
        <p:nvSpPr>
          <p:cNvPr id="7" name="Espace réservé du numéro de diapositive 6"/>
          <p:cNvSpPr>
            <a:spLocks noGrp="1"/>
          </p:cNvSpPr>
          <p:nvPr>
            <p:ph type="sldNum" sz="quarter" idx="12"/>
          </p:nvPr>
        </p:nvSpPr>
        <p:spPr/>
        <p:txBody>
          <a:bodyPr/>
          <a:lstStyle/>
          <a:p>
            <a:fld id="{03E78FB5-2E6E-4750-A5BD-2E6C98C49FC2}" type="slidenum">
              <a:rPr lang="fr-FR" smtClean="0"/>
              <a:t>44</a:t>
            </a:fld>
            <a:endParaRPr lang="fr-FR"/>
          </a:p>
        </p:txBody>
      </p:sp>
    </p:spTree>
    <p:extLst>
      <p:ext uri="{BB962C8B-B14F-4D97-AF65-F5344CB8AC3E}">
        <p14:creationId xmlns:p14="http://schemas.microsoft.com/office/powerpoint/2010/main" val="423095050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600" dirty="0" smtClean="0">
                <a:solidFill>
                  <a:srgbClr val="002060"/>
                </a:solidFill>
              </a:rPr>
              <a:t>État des lieux – contentieux pénal</a:t>
            </a:r>
            <a:endParaRPr lang="fr-FR" sz="3600" dirty="0">
              <a:solidFill>
                <a:srgbClr val="002060"/>
              </a:solidFill>
            </a:endParaRPr>
          </a:p>
        </p:txBody>
      </p:sp>
      <p:sp>
        <p:nvSpPr>
          <p:cNvPr id="3" name="Espace réservé du contenu 2"/>
          <p:cNvSpPr>
            <a:spLocks noGrp="1"/>
          </p:cNvSpPr>
          <p:nvPr>
            <p:ph idx="1"/>
          </p:nvPr>
        </p:nvSpPr>
        <p:spPr/>
        <p:txBody>
          <a:bodyPr>
            <a:normAutofit/>
          </a:bodyPr>
          <a:lstStyle/>
          <a:p>
            <a:endParaRPr lang="fr-FR" sz="2000" dirty="0" smtClean="0">
              <a:solidFill>
                <a:schemeClr val="bg1"/>
              </a:solidFill>
            </a:endParaRPr>
          </a:p>
          <a:p>
            <a:endParaRPr lang="fr-FR" sz="2000" dirty="0">
              <a:solidFill>
                <a:schemeClr val="bg1"/>
              </a:solidFill>
            </a:endParaRPr>
          </a:p>
          <a:p>
            <a:r>
              <a:rPr lang="fr-FR" sz="2000" dirty="0" smtClean="0">
                <a:solidFill>
                  <a:schemeClr val="bg1"/>
                </a:solidFill>
              </a:rPr>
              <a:t>Parution le 3 février 2014 du rapport anticorruption de l’UE</a:t>
            </a:r>
          </a:p>
          <a:p>
            <a:r>
              <a:rPr lang="fr-FR" sz="2000" dirty="0" smtClean="0">
                <a:solidFill>
                  <a:schemeClr val="bg1"/>
                </a:solidFill>
              </a:rPr>
              <a:t>Focus sur la France</a:t>
            </a:r>
          </a:p>
          <a:p>
            <a:r>
              <a:rPr lang="fr-FR" sz="2000" dirty="0" smtClean="0">
                <a:solidFill>
                  <a:schemeClr val="bg1"/>
                </a:solidFill>
              </a:rPr>
              <a:t>Entre 2007 et 2010, aucune peine de prison ferme n’a été prononcée pour délit de favoritisme.</a:t>
            </a:r>
          </a:p>
          <a:p>
            <a:r>
              <a:rPr lang="fr-FR" sz="2000" dirty="0" smtClean="0">
                <a:solidFill>
                  <a:schemeClr val="bg1"/>
                </a:solidFill>
              </a:rPr>
              <a:t>Seules 25 condamnations à des peines avec sursis et 20 condamnations pécuniaires (montant maximal de 5000€ environ) ont été relevées.</a:t>
            </a:r>
          </a:p>
          <a:p>
            <a:pPr marL="0" indent="0">
              <a:buNone/>
            </a:pPr>
            <a:endParaRPr lang="fr-FR" sz="2000" dirty="0" smtClean="0">
              <a:solidFill>
                <a:schemeClr val="bg1"/>
              </a:solidFill>
            </a:endParaRPr>
          </a:p>
          <a:p>
            <a:pPr marL="0" indent="0">
              <a:buNone/>
            </a:pPr>
            <a:endParaRPr lang="fr-FR" sz="2000" dirty="0">
              <a:solidFill>
                <a:schemeClr val="bg1"/>
              </a:solidFill>
            </a:endParaRPr>
          </a:p>
        </p:txBody>
      </p:sp>
      <p:sp>
        <p:nvSpPr>
          <p:cNvPr id="4" name="Espace réservé du numéro de diapositive 3"/>
          <p:cNvSpPr>
            <a:spLocks noGrp="1"/>
          </p:cNvSpPr>
          <p:nvPr>
            <p:ph type="sldNum" sz="quarter" idx="12"/>
          </p:nvPr>
        </p:nvSpPr>
        <p:spPr/>
        <p:txBody>
          <a:bodyPr/>
          <a:lstStyle/>
          <a:p>
            <a:fld id="{03E78FB5-2E6E-4750-A5BD-2E6C98C49FC2}" type="slidenum">
              <a:rPr lang="fr-FR" smtClean="0"/>
              <a:t>45</a:t>
            </a:fld>
            <a:endParaRPr lang="fr-FR"/>
          </a:p>
        </p:txBody>
      </p:sp>
    </p:spTree>
    <p:extLst>
      <p:ext uri="{BB962C8B-B14F-4D97-AF65-F5344CB8AC3E}">
        <p14:creationId xmlns:p14="http://schemas.microsoft.com/office/powerpoint/2010/main" val="369838959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solidFill>
                  <a:srgbClr val="002060"/>
                </a:solidFill>
              </a:rPr>
              <a:t>Annexe  </a:t>
            </a:r>
            <a:endParaRPr lang="fr-FR" dirty="0">
              <a:solidFill>
                <a:srgbClr val="002060"/>
              </a:solidFill>
            </a:endParaRPr>
          </a:p>
        </p:txBody>
      </p:sp>
      <p:sp>
        <p:nvSpPr>
          <p:cNvPr id="3" name="Espace réservé du contenu 2"/>
          <p:cNvSpPr>
            <a:spLocks noGrp="1"/>
          </p:cNvSpPr>
          <p:nvPr>
            <p:ph idx="1"/>
          </p:nvPr>
        </p:nvSpPr>
        <p:spPr/>
        <p:txBody>
          <a:bodyPr/>
          <a:lstStyle/>
          <a:p>
            <a:pPr marL="0" indent="0">
              <a:buNone/>
            </a:pPr>
            <a:endParaRPr lang="fr-FR" sz="2000" dirty="0" smtClean="0">
              <a:solidFill>
                <a:schemeClr val="bg1"/>
              </a:solidFill>
            </a:endParaRPr>
          </a:p>
          <a:p>
            <a:pPr marL="0" indent="0">
              <a:buNone/>
            </a:pPr>
            <a:endParaRPr lang="fr-FR" sz="2000" dirty="0">
              <a:solidFill>
                <a:schemeClr val="bg1"/>
              </a:solidFill>
            </a:endParaRPr>
          </a:p>
          <a:p>
            <a:pPr marL="0" indent="0">
              <a:buNone/>
            </a:pPr>
            <a:r>
              <a:rPr lang="fr-FR" sz="2000" dirty="0" smtClean="0">
                <a:solidFill>
                  <a:schemeClr val="bg1"/>
                </a:solidFill>
              </a:rPr>
              <a:t>Quelques sources et liens utiles</a:t>
            </a:r>
          </a:p>
          <a:p>
            <a:r>
              <a:rPr lang="fr-FR" sz="2000" dirty="0" smtClean="0">
                <a:solidFill>
                  <a:schemeClr val="bg1"/>
                </a:solidFill>
              </a:rPr>
              <a:t>Code des marchés publics</a:t>
            </a:r>
          </a:p>
          <a:p>
            <a:r>
              <a:rPr lang="fr-FR" sz="2000" dirty="0" smtClean="0">
                <a:solidFill>
                  <a:schemeClr val="bg1"/>
                </a:solidFill>
              </a:rPr>
              <a:t>Site de la direction des affaires juridiques du ministère de l’économie – nombreuses fiches techniques de conseil aux acheteurs publics</a:t>
            </a:r>
          </a:p>
          <a:p>
            <a:r>
              <a:rPr lang="fr-FR" sz="2000" dirty="0" smtClean="0">
                <a:solidFill>
                  <a:schemeClr val="bg1"/>
                </a:solidFill>
              </a:rPr>
              <a:t>Site de la DGCL</a:t>
            </a:r>
          </a:p>
          <a:p>
            <a:r>
              <a:rPr lang="fr-FR" sz="2000" dirty="0" smtClean="0">
                <a:solidFill>
                  <a:schemeClr val="bg1"/>
                </a:solidFill>
              </a:rPr>
              <a:t>Guide de bonnes pratiques en matière de marchés publics (circulaire du 14 février 2012)</a:t>
            </a:r>
          </a:p>
          <a:p>
            <a:r>
              <a:rPr lang="fr-FR" sz="2000" dirty="0" smtClean="0">
                <a:solidFill>
                  <a:schemeClr val="bg1"/>
                </a:solidFill>
              </a:rPr>
              <a:t>Site de l’AMF </a:t>
            </a:r>
            <a:endParaRPr lang="fr-FR" sz="2000" dirty="0">
              <a:solidFill>
                <a:schemeClr val="bg1"/>
              </a:solidFill>
            </a:endParaRPr>
          </a:p>
        </p:txBody>
      </p:sp>
      <p:sp>
        <p:nvSpPr>
          <p:cNvPr id="4" name="Espace réservé du numéro de diapositive 3"/>
          <p:cNvSpPr>
            <a:spLocks noGrp="1"/>
          </p:cNvSpPr>
          <p:nvPr>
            <p:ph type="sldNum" sz="quarter" idx="12"/>
          </p:nvPr>
        </p:nvSpPr>
        <p:spPr/>
        <p:txBody>
          <a:bodyPr/>
          <a:lstStyle/>
          <a:p>
            <a:fld id="{03E78FB5-2E6E-4750-A5BD-2E6C98C49FC2}" type="slidenum">
              <a:rPr lang="fr-FR" smtClean="0"/>
              <a:t>46</a:t>
            </a:fld>
            <a:endParaRPr lang="fr-FR"/>
          </a:p>
        </p:txBody>
      </p:sp>
    </p:spTree>
    <p:extLst>
      <p:ext uri="{BB962C8B-B14F-4D97-AF65-F5344CB8AC3E}">
        <p14:creationId xmlns:p14="http://schemas.microsoft.com/office/powerpoint/2010/main" val="32068326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200" dirty="0" smtClean="0">
                <a:solidFill>
                  <a:srgbClr val="002060"/>
                </a:solidFill>
              </a:rPr>
              <a:t>Cas particuliers de MAPA </a:t>
            </a:r>
            <a:endParaRPr lang="fr-FR" sz="3200" dirty="0">
              <a:solidFill>
                <a:srgbClr val="002060"/>
              </a:solidFill>
            </a:endParaRPr>
          </a:p>
        </p:txBody>
      </p:sp>
      <p:sp>
        <p:nvSpPr>
          <p:cNvPr id="3" name="Espace réservé du contenu 2"/>
          <p:cNvSpPr>
            <a:spLocks noGrp="1"/>
          </p:cNvSpPr>
          <p:nvPr>
            <p:ph sz="half" idx="1"/>
          </p:nvPr>
        </p:nvSpPr>
        <p:spPr>
          <a:xfrm>
            <a:off x="467544" y="1844824"/>
            <a:ext cx="4038600" cy="3394075"/>
          </a:xfrm>
        </p:spPr>
        <p:txBody>
          <a:bodyPr>
            <a:normAutofit fontScale="70000" lnSpcReduction="20000"/>
          </a:bodyPr>
          <a:lstStyle/>
          <a:p>
            <a:endParaRPr lang="fr-FR" dirty="0" smtClean="0">
              <a:solidFill>
                <a:schemeClr val="bg1"/>
              </a:solidFill>
            </a:endParaRPr>
          </a:p>
          <a:p>
            <a:r>
              <a:rPr lang="fr-FR" dirty="0" smtClean="0">
                <a:solidFill>
                  <a:schemeClr val="bg1"/>
                </a:solidFill>
              </a:rPr>
              <a:t>Article 30 CMP</a:t>
            </a:r>
          </a:p>
          <a:p>
            <a:r>
              <a:rPr lang="fr-FR" dirty="0" smtClean="0">
                <a:solidFill>
                  <a:schemeClr val="bg1"/>
                </a:solidFill>
              </a:rPr>
              <a:t>Distinction services prioritaires / services non prioritaires</a:t>
            </a:r>
          </a:p>
          <a:p>
            <a:r>
              <a:rPr lang="fr-FR" dirty="0" smtClean="0">
                <a:solidFill>
                  <a:schemeClr val="bg1"/>
                </a:solidFill>
              </a:rPr>
              <a:t>Procédure allégée</a:t>
            </a:r>
          </a:p>
          <a:p>
            <a:r>
              <a:rPr lang="fr-FR" dirty="0" smtClean="0">
                <a:solidFill>
                  <a:schemeClr val="bg1"/>
                </a:solidFill>
              </a:rPr>
              <a:t>Distinction vouée à disparaître avec la transposition des nouvelles directives marchés publics</a:t>
            </a:r>
          </a:p>
          <a:p>
            <a:r>
              <a:rPr lang="fr-FR" dirty="0" smtClean="0">
                <a:solidFill>
                  <a:schemeClr val="bg1"/>
                </a:solidFill>
              </a:rPr>
              <a:t>Procédure allégée qui concernera les services sociaux en dessous d’un seuil de 750 000 €</a:t>
            </a:r>
            <a:endParaRPr lang="fr-FR" dirty="0">
              <a:solidFill>
                <a:schemeClr val="bg1"/>
              </a:solidFill>
            </a:endParaRPr>
          </a:p>
        </p:txBody>
      </p:sp>
      <p:sp>
        <p:nvSpPr>
          <p:cNvPr id="5" name="Espace réservé du contenu 4"/>
          <p:cNvSpPr>
            <a:spLocks noGrp="1"/>
          </p:cNvSpPr>
          <p:nvPr>
            <p:ph sz="half" idx="2"/>
          </p:nvPr>
        </p:nvSpPr>
        <p:spPr>
          <a:xfrm>
            <a:off x="4644008" y="1772816"/>
            <a:ext cx="4038600" cy="3394075"/>
          </a:xfrm>
        </p:spPr>
        <p:txBody>
          <a:bodyPr>
            <a:normAutofit fontScale="70000" lnSpcReduction="20000"/>
          </a:bodyPr>
          <a:lstStyle/>
          <a:p>
            <a:endParaRPr lang="fr-FR" dirty="0" smtClean="0">
              <a:solidFill>
                <a:schemeClr val="bg1"/>
              </a:solidFill>
            </a:endParaRPr>
          </a:p>
          <a:p>
            <a:r>
              <a:rPr lang="fr-FR" dirty="0" smtClean="0">
                <a:solidFill>
                  <a:schemeClr val="bg1"/>
                </a:solidFill>
              </a:rPr>
              <a:t>Article 35 CMP</a:t>
            </a:r>
          </a:p>
          <a:p>
            <a:r>
              <a:rPr lang="fr-FR" dirty="0" smtClean="0">
                <a:solidFill>
                  <a:schemeClr val="bg1"/>
                </a:solidFill>
              </a:rPr>
              <a:t>Dix catégories de marchés</a:t>
            </a:r>
          </a:p>
          <a:p>
            <a:r>
              <a:rPr lang="fr-FR" dirty="0" smtClean="0">
                <a:solidFill>
                  <a:schemeClr val="bg1"/>
                </a:solidFill>
              </a:rPr>
              <a:t>Liste exhaustive</a:t>
            </a:r>
          </a:p>
          <a:p>
            <a:r>
              <a:rPr lang="fr-FR" dirty="0" smtClean="0">
                <a:solidFill>
                  <a:schemeClr val="bg1"/>
                </a:solidFill>
              </a:rPr>
              <a:t>Respect des conditions – interprétation stricte car procédure dérogatoire</a:t>
            </a:r>
          </a:p>
          <a:p>
            <a:r>
              <a:rPr lang="fr-FR" dirty="0" smtClean="0">
                <a:solidFill>
                  <a:schemeClr val="bg1"/>
                </a:solidFill>
              </a:rPr>
              <a:t>Pas de publicité ni de mise en concurrence préalables</a:t>
            </a:r>
          </a:p>
          <a:p>
            <a:endParaRPr lang="fr-FR" dirty="0">
              <a:solidFill>
                <a:schemeClr val="bg1"/>
              </a:solidFill>
            </a:endParaRPr>
          </a:p>
        </p:txBody>
      </p:sp>
      <p:sp>
        <p:nvSpPr>
          <p:cNvPr id="4" name="Espace réservé du numéro de diapositive 3"/>
          <p:cNvSpPr>
            <a:spLocks noGrp="1"/>
          </p:cNvSpPr>
          <p:nvPr>
            <p:ph type="sldNum" sz="quarter" idx="12"/>
          </p:nvPr>
        </p:nvSpPr>
        <p:spPr/>
        <p:txBody>
          <a:bodyPr/>
          <a:lstStyle/>
          <a:p>
            <a:fld id="{03E78FB5-2E6E-4750-A5BD-2E6C98C49FC2}" type="slidenum">
              <a:rPr lang="fr-FR" smtClean="0"/>
              <a:t>5</a:t>
            </a:fld>
            <a:endParaRPr lang="fr-FR"/>
          </a:p>
        </p:txBody>
      </p:sp>
    </p:spTree>
    <p:extLst>
      <p:ext uri="{BB962C8B-B14F-4D97-AF65-F5344CB8AC3E}">
        <p14:creationId xmlns:p14="http://schemas.microsoft.com/office/powerpoint/2010/main" val="13406740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2400" dirty="0" smtClean="0">
                <a:solidFill>
                  <a:srgbClr val="002060"/>
                </a:solidFill>
              </a:rPr>
              <a:t>Les principes fondamentaux de la commande publique</a:t>
            </a:r>
            <a:endParaRPr lang="fr-FR" sz="2400" dirty="0">
              <a:solidFill>
                <a:srgbClr val="002060"/>
              </a:solidFill>
            </a:endParaRPr>
          </a:p>
        </p:txBody>
      </p:sp>
      <p:sp>
        <p:nvSpPr>
          <p:cNvPr id="3" name="Espace réservé du contenu 2"/>
          <p:cNvSpPr>
            <a:spLocks noGrp="1"/>
          </p:cNvSpPr>
          <p:nvPr>
            <p:ph idx="1"/>
          </p:nvPr>
        </p:nvSpPr>
        <p:spPr/>
        <p:txBody>
          <a:bodyPr>
            <a:normAutofit/>
          </a:bodyPr>
          <a:lstStyle/>
          <a:p>
            <a:endParaRPr lang="fr-FR" sz="2000" dirty="0" smtClean="0">
              <a:solidFill>
                <a:schemeClr val="bg1"/>
              </a:solidFill>
            </a:endParaRPr>
          </a:p>
          <a:p>
            <a:r>
              <a:rPr lang="fr-FR" sz="2000" dirty="0" smtClean="0">
                <a:solidFill>
                  <a:schemeClr val="bg1"/>
                </a:solidFill>
              </a:rPr>
              <a:t>Article 1</a:t>
            </a:r>
            <a:r>
              <a:rPr lang="fr-FR" sz="2000" baseline="30000" dirty="0" smtClean="0">
                <a:solidFill>
                  <a:schemeClr val="bg1"/>
                </a:solidFill>
              </a:rPr>
              <a:t>er</a:t>
            </a:r>
            <a:r>
              <a:rPr lang="fr-FR" sz="2000" dirty="0" smtClean="0">
                <a:solidFill>
                  <a:schemeClr val="bg1"/>
                </a:solidFill>
              </a:rPr>
              <a:t> du code des marchés publics </a:t>
            </a:r>
          </a:p>
          <a:p>
            <a:r>
              <a:rPr lang="fr-FR" sz="2000" dirty="0" smtClean="0">
                <a:solidFill>
                  <a:schemeClr val="bg1"/>
                </a:solidFill>
              </a:rPr>
              <a:t>La liberté d’accès à la commande publique</a:t>
            </a:r>
          </a:p>
          <a:p>
            <a:r>
              <a:rPr lang="fr-FR" sz="2000" dirty="0" smtClean="0">
                <a:solidFill>
                  <a:schemeClr val="bg1"/>
                </a:solidFill>
              </a:rPr>
              <a:t>L’égalité de traitement des candidats</a:t>
            </a:r>
          </a:p>
          <a:p>
            <a:r>
              <a:rPr lang="fr-FR" sz="2000" dirty="0" smtClean="0">
                <a:solidFill>
                  <a:schemeClr val="bg1"/>
                </a:solidFill>
              </a:rPr>
              <a:t>La transparence des procédures</a:t>
            </a:r>
          </a:p>
          <a:p>
            <a:pPr lvl="0"/>
            <a:r>
              <a:rPr lang="fr-FR" sz="2000" dirty="0">
                <a:solidFill>
                  <a:prstClr val="white"/>
                </a:solidFill>
              </a:rPr>
              <a:t>Tous les marchés publics doivent respecter ces principes</a:t>
            </a:r>
          </a:p>
          <a:p>
            <a:pPr lvl="0"/>
            <a:r>
              <a:rPr lang="fr-FR" sz="2000" dirty="0">
                <a:solidFill>
                  <a:prstClr val="white"/>
                </a:solidFill>
              </a:rPr>
              <a:t>Objectifs : </a:t>
            </a:r>
          </a:p>
          <a:p>
            <a:pPr lvl="1"/>
            <a:r>
              <a:rPr lang="fr-FR" sz="2000" dirty="0">
                <a:solidFill>
                  <a:prstClr val="white"/>
                </a:solidFill>
              </a:rPr>
              <a:t>Efficacité de la commande publique</a:t>
            </a:r>
          </a:p>
          <a:p>
            <a:pPr lvl="1"/>
            <a:r>
              <a:rPr lang="fr-FR" sz="2000" dirty="0">
                <a:solidFill>
                  <a:prstClr val="white"/>
                </a:solidFill>
              </a:rPr>
              <a:t>Bonne utilisation des deniers publics</a:t>
            </a:r>
          </a:p>
          <a:p>
            <a:pPr lvl="1"/>
            <a:r>
              <a:rPr lang="fr-FR" sz="2000" dirty="0">
                <a:solidFill>
                  <a:prstClr val="white"/>
                </a:solidFill>
              </a:rPr>
              <a:t>Responsabilisation et professionnalisation des acheteurs</a:t>
            </a:r>
          </a:p>
          <a:p>
            <a:endParaRPr lang="fr-FR" sz="2000" dirty="0" smtClean="0">
              <a:solidFill>
                <a:schemeClr val="bg1"/>
              </a:solidFill>
            </a:endParaRPr>
          </a:p>
          <a:p>
            <a:endParaRPr lang="fr-FR" sz="2000" dirty="0" smtClean="0">
              <a:solidFill>
                <a:schemeClr val="bg1"/>
              </a:solidFill>
            </a:endParaRPr>
          </a:p>
          <a:p>
            <a:endParaRPr lang="fr-FR" sz="2000" dirty="0" smtClean="0">
              <a:solidFill>
                <a:schemeClr val="bg1"/>
              </a:solidFill>
            </a:endParaRPr>
          </a:p>
          <a:p>
            <a:pPr marL="457200" lvl="1" indent="0">
              <a:buNone/>
            </a:pPr>
            <a:endParaRPr lang="fr-FR" sz="2000" dirty="0" smtClean="0">
              <a:solidFill>
                <a:schemeClr val="bg1"/>
              </a:solidFill>
            </a:endParaRPr>
          </a:p>
        </p:txBody>
      </p:sp>
      <p:sp>
        <p:nvSpPr>
          <p:cNvPr id="4" name="Espace réservé du numéro de diapositive 3"/>
          <p:cNvSpPr>
            <a:spLocks noGrp="1"/>
          </p:cNvSpPr>
          <p:nvPr>
            <p:ph type="sldNum" sz="quarter" idx="12"/>
          </p:nvPr>
        </p:nvSpPr>
        <p:spPr/>
        <p:txBody>
          <a:bodyPr/>
          <a:lstStyle/>
          <a:p>
            <a:fld id="{03E78FB5-2E6E-4750-A5BD-2E6C98C49FC2}" type="slidenum">
              <a:rPr lang="fr-FR" smtClean="0"/>
              <a:t>6</a:t>
            </a:fld>
            <a:endParaRPr lang="fr-FR"/>
          </a:p>
        </p:txBody>
      </p:sp>
    </p:spTree>
    <p:extLst>
      <p:ext uri="{BB962C8B-B14F-4D97-AF65-F5344CB8AC3E}">
        <p14:creationId xmlns:p14="http://schemas.microsoft.com/office/powerpoint/2010/main" val="26934649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9"/>
            <a:ext cx="8229600" cy="994121"/>
          </a:xfrm>
        </p:spPr>
        <p:txBody>
          <a:bodyPr>
            <a:noAutofit/>
          </a:bodyPr>
          <a:lstStyle/>
          <a:p>
            <a:pPr algn="l"/>
            <a:r>
              <a:rPr lang="fr-FR" sz="2400" dirty="0" smtClean="0">
                <a:solidFill>
                  <a:srgbClr val="00B050"/>
                </a:solidFill>
              </a:rPr>
              <a:t/>
            </a:r>
            <a:br>
              <a:rPr lang="fr-FR" sz="2400" dirty="0" smtClean="0">
                <a:solidFill>
                  <a:srgbClr val="00B050"/>
                </a:solidFill>
              </a:rPr>
            </a:br>
            <a:r>
              <a:rPr lang="fr-FR" sz="2400" dirty="0" smtClean="0">
                <a:solidFill>
                  <a:srgbClr val="002060"/>
                </a:solidFill>
              </a:rPr>
              <a:t>Les obligations pratiques découlant de ces principes</a:t>
            </a:r>
            <a:endParaRPr lang="fr-FR" sz="2400" dirty="0">
              <a:solidFill>
                <a:srgbClr val="002060"/>
              </a:solidFill>
            </a:endParaRPr>
          </a:p>
        </p:txBody>
      </p:sp>
      <p:sp>
        <p:nvSpPr>
          <p:cNvPr id="3" name="Espace réservé du contenu 2"/>
          <p:cNvSpPr>
            <a:spLocks noGrp="1"/>
          </p:cNvSpPr>
          <p:nvPr>
            <p:ph idx="1"/>
          </p:nvPr>
        </p:nvSpPr>
        <p:spPr/>
        <p:txBody>
          <a:bodyPr>
            <a:normAutofit fontScale="85000" lnSpcReduction="20000"/>
          </a:bodyPr>
          <a:lstStyle/>
          <a:p>
            <a:r>
              <a:rPr lang="fr-FR" sz="2600" dirty="0" smtClean="0">
                <a:solidFill>
                  <a:schemeClr val="bg1"/>
                </a:solidFill>
              </a:rPr>
              <a:t>Liberté d’accès à la commande publique</a:t>
            </a:r>
            <a:r>
              <a:rPr lang="fr-FR" dirty="0" smtClean="0">
                <a:solidFill>
                  <a:schemeClr val="bg1"/>
                </a:solidFill>
              </a:rPr>
              <a:t>	</a:t>
            </a:r>
          </a:p>
          <a:p>
            <a:pPr lvl="1"/>
            <a:r>
              <a:rPr lang="fr-FR" sz="2000" dirty="0" smtClean="0">
                <a:solidFill>
                  <a:schemeClr val="bg1"/>
                </a:solidFill>
              </a:rPr>
              <a:t>Une publicité suffisante et proportionnelle au montant et à l’objet du marché</a:t>
            </a:r>
          </a:p>
          <a:p>
            <a:pPr lvl="1"/>
            <a:r>
              <a:rPr lang="fr-FR" sz="2000" dirty="0" smtClean="0">
                <a:solidFill>
                  <a:schemeClr val="bg1"/>
                </a:solidFill>
              </a:rPr>
              <a:t>Délais suffisants pour préparer et remettre leur dossier de candidature et leur offre</a:t>
            </a:r>
          </a:p>
          <a:p>
            <a:pPr lvl="1"/>
            <a:r>
              <a:rPr lang="fr-FR" sz="2000" dirty="0" smtClean="0">
                <a:solidFill>
                  <a:schemeClr val="bg1"/>
                </a:solidFill>
              </a:rPr>
              <a:t>Renseignements exigés par l’acheteur nécessaires à l’objet du marché, et à la nature des prestations à réaliser, permettant d’évaluer « </a:t>
            </a:r>
            <a:r>
              <a:rPr lang="fr-FR" sz="2000" i="1" dirty="0" smtClean="0">
                <a:solidFill>
                  <a:schemeClr val="bg1"/>
                </a:solidFill>
              </a:rPr>
              <a:t>leur expérience, leurs capacités professionnelles, techniques et financières</a:t>
            </a:r>
            <a:r>
              <a:rPr lang="fr-FR" sz="2000" dirty="0" smtClean="0">
                <a:solidFill>
                  <a:schemeClr val="bg1"/>
                </a:solidFill>
              </a:rPr>
              <a:t> » (article 45-I CMP)</a:t>
            </a:r>
          </a:p>
          <a:p>
            <a:r>
              <a:rPr lang="fr-FR" sz="2600" dirty="0" smtClean="0">
                <a:solidFill>
                  <a:schemeClr val="bg1"/>
                </a:solidFill>
              </a:rPr>
              <a:t>Égalité de traitement des candidats</a:t>
            </a:r>
          </a:p>
          <a:p>
            <a:pPr lvl="1"/>
            <a:r>
              <a:rPr lang="fr-FR" sz="2000" dirty="0" smtClean="0">
                <a:solidFill>
                  <a:schemeClr val="bg1"/>
                </a:solidFill>
              </a:rPr>
              <a:t>Pas de procédé discriminatoire </a:t>
            </a:r>
          </a:p>
          <a:p>
            <a:pPr lvl="1"/>
            <a:r>
              <a:rPr lang="fr-FR" sz="2000" dirty="0" smtClean="0">
                <a:solidFill>
                  <a:schemeClr val="bg1"/>
                </a:solidFill>
              </a:rPr>
              <a:t>Même degré d’information à tous les candidats</a:t>
            </a:r>
          </a:p>
          <a:p>
            <a:pPr lvl="1"/>
            <a:r>
              <a:rPr lang="fr-FR" sz="2000" dirty="0" smtClean="0">
                <a:solidFill>
                  <a:schemeClr val="bg1"/>
                </a:solidFill>
              </a:rPr>
              <a:t>Mêmes règles de procédure et mêmes critères de sélection pour tous</a:t>
            </a:r>
          </a:p>
          <a:p>
            <a:pPr lvl="1"/>
            <a:r>
              <a:rPr lang="fr-FR" sz="2000" dirty="0" smtClean="0">
                <a:solidFill>
                  <a:schemeClr val="bg1"/>
                </a:solidFill>
              </a:rPr>
              <a:t>Ne pas privilégier les entreprises locales, ni une entreprise avec laquelle l’acheteur a déjà travaillé, quand bien même elle aurait donné entière satisfaction.</a:t>
            </a:r>
          </a:p>
          <a:p>
            <a:r>
              <a:rPr lang="fr-FR" sz="2600" dirty="0" smtClean="0">
                <a:solidFill>
                  <a:schemeClr val="bg1"/>
                </a:solidFill>
              </a:rPr>
              <a:t>Transparence des procédures</a:t>
            </a:r>
          </a:p>
          <a:p>
            <a:pPr lvl="1"/>
            <a:r>
              <a:rPr lang="fr-FR" sz="2200" dirty="0" smtClean="0">
                <a:solidFill>
                  <a:schemeClr val="bg1"/>
                </a:solidFill>
              </a:rPr>
              <a:t>Information des entreprises candidates du déroulement de la procédure de passation du marché et des critères d’attribution</a:t>
            </a:r>
          </a:p>
          <a:p>
            <a:pPr lvl="1"/>
            <a:r>
              <a:rPr lang="fr-FR" sz="2200" dirty="0" smtClean="0">
                <a:solidFill>
                  <a:schemeClr val="bg1"/>
                </a:solidFill>
              </a:rPr>
              <a:t>Objet du marché et critères d’attribution clairement définis et connus</a:t>
            </a:r>
            <a:endParaRPr lang="fr-FR" sz="2200" dirty="0">
              <a:solidFill>
                <a:schemeClr val="bg1"/>
              </a:solidFill>
            </a:endParaRPr>
          </a:p>
        </p:txBody>
      </p:sp>
      <p:sp>
        <p:nvSpPr>
          <p:cNvPr id="4" name="Espace réservé du numéro de diapositive 3"/>
          <p:cNvSpPr>
            <a:spLocks noGrp="1"/>
          </p:cNvSpPr>
          <p:nvPr>
            <p:ph type="sldNum" sz="quarter" idx="12"/>
          </p:nvPr>
        </p:nvSpPr>
        <p:spPr/>
        <p:txBody>
          <a:bodyPr/>
          <a:lstStyle/>
          <a:p>
            <a:fld id="{03E78FB5-2E6E-4750-A5BD-2E6C98C49FC2}" type="slidenum">
              <a:rPr lang="fr-FR" smtClean="0"/>
              <a:t>7</a:t>
            </a:fld>
            <a:endParaRPr lang="fr-FR"/>
          </a:p>
        </p:txBody>
      </p:sp>
    </p:spTree>
    <p:extLst>
      <p:ext uri="{BB962C8B-B14F-4D97-AF65-F5344CB8AC3E}">
        <p14:creationId xmlns:p14="http://schemas.microsoft.com/office/powerpoint/2010/main" val="41281317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sz="3200" dirty="0" smtClean="0">
                <a:solidFill>
                  <a:srgbClr val="002060"/>
                </a:solidFill>
              </a:rPr>
              <a:t>Définition des besoins</a:t>
            </a:r>
            <a:endParaRPr lang="fr-FR" sz="3200" dirty="0">
              <a:solidFill>
                <a:srgbClr val="002060"/>
              </a:solidFill>
            </a:endParaRPr>
          </a:p>
        </p:txBody>
      </p:sp>
      <p:sp>
        <p:nvSpPr>
          <p:cNvPr id="3" name="Espace réservé du contenu 2"/>
          <p:cNvSpPr>
            <a:spLocks noGrp="1"/>
          </p:cNvSpPr>
          <p:nvPr>
            <p:ph idx="1"/>
          </p:nvPr>
        </p:nvSpPr>
        <p:spPr/>
        <p:txBody>
          <a:bodyPr>
            <a:normAutofit/>
          </a:bodyPr>
          <a:lstStyle/>
          <a:p>
            <a:endParaRPr lang="fr-FR" sz="2000" dirty="0" smtClean="0">
              <a:solidFill>
                <a:schemeClr val="bg1"/>
              </a:solidFill>
            </a:endParaRPr>
          </a:p>
          <a:p>
            <a:r>
              <a:rPr lang="fr-FR" sz="2000" dirty="0" smtClean="0">
                <a:solidFill>
                  <a:schemeClr val="bg1"/>
                </a:solidFill>
              </a:rPr>
              <a:t>Une </a:t>
            </a:r>
            <a:r>
              <a:rPr lang="fr-FR" sz="2000" dirty="0">
                <a:solidFill>
                  <a:schemeClr val="bg1"/>
                </a:solidFill>
              </a:rPr>
              <a:t>définition préalable des besoins</a:t>
            </a:r>
          </a:p>
          <a:p>
            <a:pPr lvl="1"/>
            <a:r>
              <a:rPr lang="fr-FR" sz="2000" dirty="0">
                <a:solidFill>
                  <a:schemeClr val="bg1"/>
                </a:solidFill>
              </a:rPr>
              <a:t>Article 5 du code des marchés publics</a:t>
            </a:r>
          </a:p>
          <a:p>
            <a:pPr lvl="1"/>
            <a:r>
              <a:rPr lang="fr-FR" sz="2000" dirty="0">
                <a:solidFill>
                  <a:schemeClr val="bg1"/>
                </a:solidFill>
              </a:rPr>
              <a:t>Première étape essentielle pour un achat efficace</a:t>
            </a:r>
          </a:p>
          <a:p>
            <a:r>
              <a:rPr lang="fr-FR" sz="2000" dirty="0">
                <a:solidFill>
                  <a:schemeClr val="bg1"/>
                </a:solidFill>
              </a:rPr>
              <a:t>De la définition préalable des besoins dépendent la procédure de passation à mettre en œuvre et la réussite ultérieure du marché. </a:t>
            </a:r>
            <a:endParaRPr lang="fr-FR" sz="2000" dirty="0" smtClean="0">
              <a:solidFill>
                <a:schemeClr val="bg1"/>
              </a:solidFill>
            </a:endParaRPr>
          </a:p>
          <a:p>
            <a:r>
              <a:rPr lang="fr-FR" sz="2000" dirty="0">
                <a:solidFill>
                  <a:schemeClr val="bg1"/>
                </a:solidFill>
              </a:rPr>
              <a:t>E</a:t>
            </a:r>
            <a:r>
              <a:rPr lang="fr-FR" sz="2000" dirty="0" smtClean="0">
                <a:solidFill>
                  <a:schemeClr val="bg1"/>
                </a:solidFill>
              </a:rPr>
              <a:t>valuation </a:t>
            </a:r>
            <a:r>
              <a:rPr lang="fr-FR" sz="2000" dirty="0">
                <a:solidFill>
                  <a:schemeClr val="bg1"/>
                </a:solidFill>
              </a:rPr>
              <a:t>financière.</a:t>
            </a:r>
          </a:p>
          <a:p>
            <a:r>
              <a:rPr lang="fr-FR" sz="2000" dirty="0" smtClean="0">
                <a:solidFill>
                  <a:schemeClr val="bg1"/>
                </a:solidFill>
              </a:rPr>
              <a:t>Prise en compte des objectifs de développement durable</a:t>
            </a:r>
            <a:endParaRPr lang="fr-FR" sz="2000" dirty="0">
              <a:solidFill>
                <a:schemeClr val="bg1"/>
              </a:solidFill>
            </a:endParaRPr>
          </a:p>
        </p:txBody>
      </p:sp>
      <p:sp>
        <p:nvSpPr>
          <p:cNvPr id="4" name="Espace réservé du numéro de diapositive 3"/>
          <p:cNvSpPr>
            <a:spLocks noGrp="1"/>
          </p:cNvSpPr>
          <p:nvPr>
            <p:ph type="sldNum" sz="quarter" idx="12"/>
          </p:nvPr>
        </p:nvSpPr>
        <p:spPr/>
        <p:txBody>
          <a:bodyPr/>
          <a:lstStyle/>
          <a:p>
            <a:fld id="{03E78FB5-2E6E-4750-A5BD-2E6C98C49FC2}" type="slidenum">
              <a:rPr lang="fr-FR" smtClean="0"/>
              <a:t>8</a:t>
            </a:fld>
            <a:endParaRPr lang="fr-FR"/>
          </a:p>
        </p:txBody>
      </p:sp>
    </p:spTree>
    <p:extLst>
      <p:ext uri="{BB962C8B-B14F-4D97-AF65-F5344CB8AC3E}">
        <p14:creationId xmlns:p14="http://schemas.microsoft.com/office/powerpoint/2010/main" val="22762329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p:spPr>
        <p:txBody>
          <a:bodyPr>
            <a:normAutofit/>
          </a:bodyPr>
          <a:lstStyle/>
          <a:p>
            <a:pPr algn="l"/>
            <a:r>
              <a:rPr lang="fr-FR" sz="3200" dirty="0" smtClean="0">
                <a:solidFill>
                  <a:srgbClr val="002060"/>
                </a:solidFill>
              </a:rPr>
              <a:t>Définition des besoins</a:t>
            </a:r>
            <a:endParaRPr lang="fr-FR" sz="3200" dirty="0">
              <a:solidFill>
                <a:srgbClr val="002060"/>
              </a:solidFill>
            </a:endParaRPr>
          </a:p>
        </p:txBody>
      </p:sp>
      <p:sp>
        <p:nvSpPr>
          <p:cNvPr id="5" name="Espace réservé du contenu 4"/>
          <p:cNvSpPr>
            <a:spLocks noGrp="1"/>
          </p:cNvSpPr>
          <p:nvPr>
            <p:ph sz="half" idx="1"/>
          </p:nvPr>
        </p:nvSpPr>
        <p:spPr>
          <a:xfrm>
            <a:off x="467544" y="2132856"/>
            <a:ext cx="4038600" cy="3271718"/>
          </a:xfrm>
        </p:spPr>
        <p:txBody>
          <a:bodyPr>
            <a:normAutofit/>
          </a:bodyPr>
          <a:lstStyle/>
          <a:p>
            <a:r>
              <a:rPr lang="fr-FR" sz="2000" dirty="0" smtClean="0">
                <a:solidFill>
                  <a:schemeClr val="bg1"/>
                </a:solidFill>
              </a:rPr>
              <a:t>Définition de l’objet par des « spécifications techniques » - article </a:t>
            </a:r>
            <a:r>
              <a:rPr lang="fr-FR" sz="2000" dirty="0" smtClean="0">
                <a:solidFill>
                  <a:schemeClr val="bg1"/>
                </a:solidFill>
              </a:rPr>
              <a:t>6 CMP</a:t>
            </a:r>
            <a:endParaRPr lang="fr-FR" sz="2000" dirty="0" smtClean="0">
              <a:solidFill>
                <a:schemeClr val="bg1"/>
              </a:solidFill>
            </a:endParaRPr>
          </a:p>
          <a:p>
            <a:r>
              <a:rPr lang="fr-FR" sz="2000" dirty="0" smtClean="0">
                <a:solidFill>
                  <a:schemeClr val="bg1"/>
                </a:solidFill>
              </a:rPr>
              <a:t>Les outils du CMP pour s’adapter au besoin</a:t>
            </a:r>
          </a:p>
          <a:p>
            <a:pPr lvl="1"/>
            <a:r>
              <a:rPr lang="fr-FR" sz="2000" dirty="0" smtClean="0">
                <a:solidFill>
                  <a:schemeClr val="bg1"/>
                </a:solidFill>
              </a:rPr>
              <a:t>Utilisation des variantes </a:t>
            </a:r>
          </a:p>
          <a:p>
            <a:pPr lvl="1"/>
            <a:r>
              <a:rPr lang="fr-FR" sz="2000" dirty="0" smtClean="0">
                <a:solidFill>
                  <a:schemeClr val="bg1"/>
                </a:solidFill>
              </a:rPr>
              <a:t>Recours à l’option</a:t>
            </a:r>
          </a:p>
        </p:txBody>
      </p:sp>
      <p:sp>
        <p:nvSpPr>
          <p:cNvPr id="6" name="Espace réservé du contenu 5"/>
          <p:cNvSpPr>
            <a:spLocks noGrp="1"/>
          </p:cNvSpPr>
          <p:nvPr>
            <p:ph sz="half" idx="2"/>
          </p:nvPr>
        </p:nvSpPr>
        <p:spPr>
          <a:xfrm>
            <a:off x="4644008" y="2060848"/>
            <a:ext cx="4038600" cy="3394075"/>
          </a:xfrm>
        </p:spPr>
        <p:txBody>
          <a:bodyPr>
            <a:normAutofit/>
          </a:bodyPr>
          <a:lstStyle/>
          <a:p>
            <a:r>
              <a:rPr lang="fr-FR" sz="2000" dirty="0" smtClean="0">
                <a:solidFill>
                  <a:schemeClr val="bg1"/>
                </a:solidFill>
              </a:rPr>
              <a:t>Marchés spécifiques en cas de besoins répétitifs ou difficilement programmables</a:t>
            </a:r>
          </a:p>
          <a:p>
            <a:pPr lvl="1"/>
            <a:r>
              <a:rPr lang="fr-FR" sz="2000" dirty="0" smtClean="0">
                <a:solidFill>
                  <a:schemeClr val="bg1"/>
                </a:solidFill>
              </a:rPr>
              <a:t>L’accord-cadre</a:t>
            </a:r>
          </a:p>
          <a:p>
            <a:pPr lvl="1"/>
            <a:r>
              <a:rPr lang="fr-FR" sz="2000" dirty="0" smtClean="0">
                <a:solidFill>
                  <a:schemeClr val="bg1"/>
                </a:solidFill>
              </a:rPr>
              <a:t>Le marché à bons de commande</a:t>
            </a:r>
          </a:p>
          <a:p>
            <a:r>
              <a:rPr lang="fr-FR" sz="2000" dirty="0" smtClean="0">
                <a:solidFill>
                  <a:schemeClr val="bg1"/>
                </a:solidFill>
              </a:rPr>
              <a:t>Allotissement </a:t>
            </a:r>
          </a:p>
          <a:p>
            <a:pPr lvl="1"/>
            <a:r>
              <a:rPr lang="fr-FR" sz="2000" dirty="0" smtClean="0">
                <a:solidFill>
                  <a:schemeClr val="bg1"/>
                </a:solidFill>
              </a:rPr>
              <a:t>Article 10 CMP l’impose.</a:t>
            </a:r>
          </a:p>
          <a:p>
            <a:pPr lvl="1"/>
            <a:r>
              <a:rPr lang="fr-FR" sz="2000" dirty="0" smtClean="0">
                <a:solidFill>
                  <a:schemeClr val="bg1"/>
                </a:solidFill>
              </a:rPr>
              <a:t>Trois exceptions</a:t>
            </a:r>
          </a:p>
          <a:p>
            <a:pPr lvl="2"/>
            <a:endParaRPr lang="fr-FR" dirty="0">
              <a:solidFill>
                <a:schemeClr val="bg1"/>
              </a:solidFill>
            </a:endParaRPr>
          </a:p>
          <a:p>
            <a:pPr lvl="2"/>
            <a:endParaRPr lang="fr-FR" dirty="0" smtClean="0">
              <a:solidFill>
                <a:schemeClr val="bg1"/>
              </a:solidFill>
            </a:endParaRPr>
          </a:p>
        </p:txBody>
      </p:sp>
      <p:sp>
        <p:nvSpPr>
          <p:cNvPr id="4" name="Espace réservé du numéro de diapositive 3"/>
          <p:cNvSpPr>
            <a:spLocks noGrp="1"/>
          </p:cNvSpPr>
          <p:nvPr>
            <p:ph type="sldNum" sz="quarter" idx="12"/>
          </p:nvPr>
        </p:nvSpPr>
        <p:spPr/>
        <p:txBody>
          <a:bodyPr/>
          <a:lstStyle/>
          <a:p>
            <a:fld id="{03E78FB5-2E6E-4750-A5BD-2E6C98C49FC2}" type="slidenum">
              <a:rPr lang="fr-FR" smtClean="0"/>
              <a:t>9</a:t>
            </a:fld>
            <a:endParaRPr lang="fr-FR"/>
          </a:p>
        </p:txBody>
      </p:sp>
      <p:sp>
        <p:nvSpPr>
          <p:cNvPr id="7" name="ZoneTexte 6"/>
          <p:cNvSpPr txBox="1"/>
          <p:nvPr/>
        </p:nvSpPr>
        <p:spPr>
          <a:xfrm>
            <a:off x="611560" y="1475820"/>
            <a:ext cx="6157519" cy="369332"/>
          </a:xfrm>
          <a:prstGeom prst="rect">
            <a:avLst/>
          </a:prstGeom>
          <a:noFill/>
        </p:spPr>
        <p:txBody>
          <a:bodyPr wrap="none" rtlCol="0">
            <a:spAutoFit/>
          </a:bodyPr>
          <a:lstStyle/>
          <a:p>
            <a:r>
              <a:rPr lang="fr-FR" dirty="0" smtClean="0">
                <a:solidFill>
                  <a:schemeClr val="bg1"/>
                </a:solidFill>
              </a:rPr>
              <a:t>La formulation du besoin dans les documents de la consultation</a:t>
            </a:r>
            <a:endParaRPr lang="fr-FR" dirty="0">
              <a:solidFill>
                <a:schemeClr val="bg1"/>
              </a:solidFill>
            </a:endParaRPr>
          </a:p>
        </p:txBody>
      </p:sp>
    </p:spTree>
    <p:extLst>
      <p:ext uri="{BB962C8B-B14F-4D97-AF65-F5344CB8AC3E}">
        <p14:creationId xmlns:p14="http://schemas.microsoft.com/office/powerpoint/2010/main" val="3027053779"/>
      </p:ext>
    </p:extLst>
  </p:cSld>
  <p:clrMapOvr>
    <a:masterClrMapping/>
  </p:clrMapOvr>
  <p:timing>
    <p:tnLst>
      <p:par>
        <p:cTn id="1" dur="indefinite" restart="never" nodeType="tmRoot"/>
      </p:par>
    </p:tnLst>
  </p:timing>
</p:sld>
</file>

<file path=ppt/theme/theme1.xml><?xml version="1.0" encoding="utf-8"?>
<a:theme xmlns:a="http://schemas.openxmlformats.org/drawingml/2006/main" name="4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2295</TotalTime>
  <Words>2939</Words>
  <Application>Microsoft Office PowerPoint</Application>
  <PresentationFormat>Affichage à l'écran (4:3)</PresentationFormat>
  <Paragraphs>511</Paragraphs>
  <Slides>46</Slides>
  <Notes>46</Notes>
  <HiddenSlides>0</HiddenSlides>
  <MMClips>0</MMClips>
  <ScaleCrop>false</ScaleCrop>
  <HeadingPairs>
    <vt:vector size="4" baseType="variant">
      <vt:variant>
        <vt:lpstr>Thème</vt:lpstr>
      </vt:variant>
      <vt:variant>
        <vt:i4>1</vt:i4>
      </vt:variant>
      <vt:variant>
        <vt:lpstr>Titres des diapositives</vt:lpstr>
      </vt:variant>
      <vt:variant>
        <vt:i4>46</vt:i4>
      </vt:variant>
    </vt:vector>
  </HeadingPairs>
  <TitlesOfParts>
    <vt:vector size="47" baseType="lpstr">
      <vt:lpstr>4_Thème Office</vt:lpstr>
      <vt:lpstr>  Les marchés publics à procédure   adaptée    DAMIGNY  13 mai 2014   Caroline Couasnon  Département Conseil Juridique  Association des Maires de France  </vt:lpstr>
      <vt:lpstr>I. Introduction </vt:lpstr>
      <vt:lpstr>Les MAPA</vt:lpstr>
      <vt:lpstr>Les MAPA</vt:lpstr>
      <vt:lpstr>Cas particuliers de MAPA </vt:lpstr>
      <vt:lpstr>Les principes fondamentaux de la commande publique</vt:lpstr>
      <vt:lpstr> Les obligations pratiques découlant de ces principes</vt:lpstr>
      <vt:lpstr>Définition des besoins</vt:lpstr>
      <vt:lpstr>Définition des besoins</vt:lpstr>
      <vt:lpstr> Les documents contractuels d’un MAPA</vt:lpstr>
      <vt:lpstr> Les documents contractuels d’un MAPA</vt:lpstr>
      <vt:lpstr>Autorité compétente pour les marchés</vt:lpstr>
      <vt:lpstr>Délégation dans le cadre des marchés</vt:lpstr>
      <vt:lpstr>Délégation dans le cadre des marchés</vt:lpstr>
      <vt:lpstr>Commission d’appel d’offres</vt:lpstr>
      <vt:lpstr>II. Passation </vt:lpstr>
      <vt:lpstr>Modalités de publicité et de mise en concurrence des MAPA</vt:lpstr>
      <vt:lpstr>MAPA &lt; 15 000 euros</vt:lpstr>
      <vt:lpstr>MAPA entre 15 000 et 90 000 euros HT :  obligation d’une publicité adaptée</vt:lpstr>
      <vt:lpstr>MAPA &gt; 90 000 euros HT</vt:lpstr>
      <vt:lpstr>Dématérialisation de la procédure de  passation des MAPA</vt:lpstr>
      <vt:lpstr>Délais de mise en concurrence et  réception des plis </vt:lpstr>
      <vt:lpstr>Délais de mise en concurrence et  réception des plis </vt:lpstr>
      <vt:lpstr>Sélection des candidatures</vt:lpstr>
      <vt:lpstr>Sélection des offres</vt:lpstr>
      <vt:lpstr>Focus : la préférence locale / les circuits courts</vt:lpstr>
      <vt:lpstr>Focus : la préférence locale / les circuits courts</vt:lpstr>
      <vt:lpstr>Focus : les offres anormalement basses</vt:lpstr>
      <vt:lpstr>Négociation des offres en procédure adaptée</vt:lpstr>
      <vt:lpstr>III. Achèvement de la procédure, exécution du marché </vt:lpstr>
      <vt:lpstr>Achèvement de la procédure</vt:lpstr>
      <vt:lpstr>Exécution d’un MAPA</vt:lpstr>
      <vt:lpstr>Exécution d’un MAPA (suite)</vt:lpstr>
      <vt:lpstr>Résiliation d’un marché</vt:lpstr>
      <vt:lpstr>Résiliation d’un marché</vt:lpstr>
      <vt:lpstr>Résumé – déroulement type d’une procédure adaptée</vt:lpstr>
      <vt:lpstr>IV. Les contentieux</vt:lpstr>
      <vt:lpstr>Le contentieux administratif</vt:lpstr>
      <vt:lpstr>Le contentieux administratif</vt:lpstr>
      <vt:lpstr>Le contentieux administratif</vt:lpstr>
      <vt:lpstr>Le contentieux pénal</vt:lpstr>
      <vt:lpstr>Délit de favoritisme</vt:lpstr>
      <vt:lpstr>La prise illégale d’intérêts</vt:lpstr>
      <vt:lpstr>Le délit de corruption</vt:lpstr>
      <vt:lpstr>État des lieux – contentieux pénal</vt:lpstr>
      <vt:lpstr>Annexe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COUASNON Caroline</dc:creator>
  <cp:lastModifiedBy>COUASNON Caroline</cp:lastModifiedBy>
  <cp:revision>187</cp:revision>
  <cp:lastPrinted>2014-05-07T15:04:10Z</cp:lastPrinted>
  <dcterms:created xsi:type="dcterms:W3CDTF">2014-02-26T10:10:32Z</dcterms:created>
  <dcterms:modified xsi:type="dcterms:W3CDTF">2014-05-12T09:21:08Z</dcterms:modified>
</cp:coreProperties>
</file>